
<file path=[Content_Types].xml><?xml version="1.0" encoding="utf-8"?>
<Types xmlns="http://schemas.openxmlformats.org/package/2006/content-types">
  <Default Extension="png" ContentType="image/png"/>
  <Default Extension="bin"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8" r:id="rId4"/>
    <p:sldMasterId id="2147483710" r:id="rId5"/>
    <p:sldMasterId id="2147483723" r:id="rId6"/>
    <p:sldMasterId id="2147483734" r:id="rId7"/>
    <p:sldMasterId id="2147483760" r:id="rId8"/>
    <p:sldMasterId id="2147483777" r:id="rId9"/>
    <p:sldMasterId id="2147483792" r:id="rId10"/>
    <p:sldMasterId id="2147483804" r:id="rId11"/>
    <p:sldMasterId id="2147483818" r:id="rId12"/>
    <p:sldMasterId id="2147483830" r:id="rId13"/>
    <p:sldMasterId id="2147483867" r:id="rId14"/>
    <p:sldMasterId id="2147483888" r:id="rId15"/>
    <p:sldMasterId id="2147483893" r:id="rId16"/>
    <p:sldMasterId id="2147483926" r:id="rId17"/>
    <p:sldMasterId id="2147483938" r:id="rId18"/>
  </p:sldMasterIdLst>
  <p:notesMasterIdLst>
    <p:notesMasterId r:id="rId82"/>
  </p:notesMasterIdLst>
  <p:sldIdLst>
    <p:sldId id="256" r:id="rId19"/>
    <p:sldId id="429" r:id="rId20"/>
    <p:sldId id="419" r:id="rId21"/>
    <p:sldId id="349" r:id="rId22"/>
    <p:sldId id="390" r:id="rId23"/>
    <p:sldId id="364" r:id="rId24"/>
    <p:sldId id="365" r:id="rId25"/>
    <p:sldId id="366" r:id="rId26"/>
    <p:sldId id="367" r:id="rId27"/>
    <p:sldId id="368" r:id="rId28"/>
    <p:sldId id="369" r:id="rId29"/>
    <p:sldId id="350" r:id="rId30"/>
    <p:sldId id="351" r:id="rId31"/>
    <p:sldId id="471" r:id="rId32"/>
    <p:sldId id="472" r:id="rId33"/>
    <p:sldId id="486" r:id="rId34"/>
    <p:sldId id="360" r:id="rId35"/>
    <p:sldId id="361" r:id="rId36"/>
    <p:sldId id="468" r:id="rId37"/>
    <p:sldId id="483" r:id="rId38"/>
    <p:sldId id="484" r:id="rId39"/>
    <p:sldId id="481" r:id="rId40"/>
    <p:sldId id="482" r:id="rId41"/>
    <p:sldId id="475" r:id="rId42"/>
    <p:sldId id="473" r:id="rId43"/>
    <p:sldId id="359" r:id="rId44"/>
    <p:sldId id="356" r:id="rId45"/>
    <p:sldId id="407" r:id="rId46"/>
    <p:sldId id="480" r:id="rId47"/>
    <p:sldId id="309" r:id="rId48"/>
    <p:sldId id="328" r:id="rId49"/>
    <p:sldId id="479" r:id="rId50"/>
    <p:sldId id="374" r:id="rId51"/>
    <p:sldId id="375" r:id="rId52"/>
    <p:sldId id="376" r:id="rId53"/>
    <p:sldId id="377" r:id="rId54"/>
    <p:sldId id="370" r:id="rId55"/>
    <p:sldId id="371" r:id="rId56"/>
    <p:sldId id="372" r:id="rId57"/>
    <p:sldId id="389" r:id="rId58"/>
    <p:sldId id="373" r:id="rId59"/>
    <p:sldId id="464" r:id="rId60"/>
    <p:sldId id="257" r:id="rId61"/>
    <p:sldId id="258" r:id="rId62"/>
    <p:sldId id="465" r:id="rId63"/>
    <p:sldId id="466" r:id="rId64"/>
    <p:sldId id="417" r:id="rId65"/>
    <p:sldId id="418" r:id="rId66"/>
    <p:sldId id="467" r:id="rId67"/>
    <p:sldId id="329" r:id="rId68"/>
    <p:sldId id="478" r:id="rId69"/>
    <p:sldId id="405" r:id="rId70"/>
    <p:sldId id="413" r:id="rId71"/>
    <p:sldId id="474" r:id="rId72"/>
    <p:sldId id="454" r:id="rId73"/>
    <p:sldId id="455" r:id="rId74"/>
    <p:sldId id="460" r:id="rId75"/>
    <p:sldId id="463" r:id="rId76"/>
    <p:sldId id="461" r:id="rId77"/>
    <p:sldId id="477" r:id="rId78"/>
    <p:sldId id="456" r:id="rId79"/>
    <p:sldId id="457" r:id="rId80"/>
    <p:sldId id="458" r:id="rId8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E5"/>
    <a:srgbClr val="009999"/>
    <a:srgbClr val="EAF2FA"/>
    <a:srgbClr val="FFFFFF"/>
    <a:srgbClr val="AFEAFF"/>
    <a:srgbClr val="89E0FF"/>
    <a:srgbClr val="3FCDFF"/>
    <a:srgbClr val="FFFCF3"/>
    <a:srgbClr val="DFDF51"/>
    <a:srgbClr val="CCB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0" autoAdjust="0"/>
    <p:restoredTop sz="81257" autoAdjust="0"/>
  </p:normalViewPr>
  <p:slideViewPr>
    <p:cSldViewPr snapToGrid="0">
      <p:cViewPr varScale="1">
        <p:scale>
          <a:sx n="56" d="100"/>
          <a:sy n="56" d="100"/>
        </p:scale>
        <p:origin x="176"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0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notesMaster" Target="notesMasters/notesMaster1.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6730DF-EBA5-40EE-BB98-40C03DE2952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2D6531F-B49F-4438-8C18-1DA8EC45BA39}">
      <dgm:prSet phldrT="[Text]" phldr="0" custT="1"/>
      <dgm:spPr/>
      <dgm:t>
        <a:bodyPr/>
        <a:lstStyle/>
        <a:p>
          <a:r>
            <a:rPr lang="en-US" sz="2800" dirty="0">
              <a:latin typeface="Sitka Subheading"/>
            </a:rPr>
            <a:t>Family</a:t>
          </a:r>
          <a:endParaRPr lang="en-US" sz="2800" dirty="0"/>
        </a:p>
      </dgm:t>
    </dgm:pt>
    <dgm:pt modelId="{ECA69AB3-EDDE-4B86-A786-5EA9D7FF6173}" type="parTrans" cxnId="{4BFE670F-05BE-4AB1-8163-4B8781D7F555}">
      <dgm:prSet/>
      <dgm:spPr/>
      <dgm:t>
        <a:bodyPr/>
        <a:lstStyle/>
        <a:p>
          <a:endParaRPr lang="en-US"/>
        </a:p>
      </dgm:t>
    </dgm:pt>
    <dgm:pt modelId="{902F218E-91CA-427F-98EF-5E95B4E1AE90}" type="sibTrans" cxnId="{4BFE670F-05BE-4AB1-8163-4B8781D7F555}">
      <dgm:prSet/>
      <dgm:spPr/>
      <dgm:t>
        <a:bodyPr/>
        <a:lstStyle/>
        <a:p>
          <a:endParaRPr lang="en-US"/>
        </a:p>
      </dgm:t>
    </dgm:pt>
    <dgm:pt modelId="{4DF838CD-CFED-45FC-90BC-B0AAB319B907}">
      <dgm:prSet phldrT="[Text]" phldr="0" custT="1"/>
      <dgm:spPr/>
      <dgm:t>
        <a:bodyPr/>
        <a:lstStyle/>
        <a:p>
          <a:pPr rtl="0"/>
          <a:r>
            <a:rPr lang="en-US" sz="2800" dirty="0">
              <a:latin typeface="Sitka Subheading"/>
            </a:rPr>
            <a:t>Parent of a constituent</a:t>
          </a:r>
          <a:endParaRPr lang="en-US" sz="2800" dirty="0"/>
        </a:p>
      </dgm:t>
    </dgm:pt>
    <dgm:pt modelId="{629FC539-3440-4B17-BE5C-B0CFEB19D954}" type="parTrans" cxnId="{1BE9D99F-CD1E-47A9-8DE2-C8A65B2851BF}">
      <dgm:prSet/>
      <dgm:spPr/>
      <dgm:t>
        <a:bodyPr/>
        <a:lstStyle/>
        <a:p>
          <a:endParaRPr lang="en-US"/>
        </a:p>
      </dgm:t>
    </dgm:pt>
    <dgm:pt modelId="{7C721A83-FB50-4830-AEAB-F4D3C2033755}" type="sibTrans" cxnId="{1BE9D99F-CD1E-47A9-8DE2-C8A65B2851BF}">
      <dgm:prSet/>
      <dgm:spPr/>
      <dgm:t>
        <a:bodyPr/>
        <a:lstStyle/>
        <a:p>
          <a:endParaRPr lang="en-US"/>
        </a:p>
      </dgm:t>
    </dgm:pt>
    <dgm:pt modelId="{E2D5DE6E-3055-4775-823F-25A7D595B154}">
      <dgm:prSet phldrT="[Text]" phldr="0" custT="1"/>
      <dgm:spPr/>
      <dgm:t>
        <a:bodyPr/>
        <a:lstStyle/>
        <a:p>
          <a:pPr rtl="0"/>
          <a:r>
            <a:rPr lang="en-US" sz="2800" dirty="0">
              <a:latin typeface="Sitka Subheading"/>
            </a:rPr>
            <a:t>Story Time</a:t>
          </a:r>
          <a:endParaRPr lang="en-US" sz="2800" dirty="0"/>
        </a:p>
      </dgm:t>
    </dgm:pt>
    <dgm:pt modelId="{ED67A2AB-ECE1-4BD0-A942-4CE4F4FFFF0E}" type="parTrans" cxnId="{A37DF38B-C516-4D3A-89F1-0BDFBFBA29A3}">
      <dgm:prSet/>
      <dgm:spPr/>
      <dgm:t>
        <a:bodyPr/>
        <a:lstStyle/>
        <a:p>
          <a:endParaRPr lang="en-US"/>
        </a:p>
      </dgm:t>
    </dgm:pt>
    <dgm:pt modelId="{CE52CC96-B488-4958-BABF-F2230C29E7C2}" type="sibTrans" cxnId="{A37DF38B-C516-4D3A-89F1-0BDFBFBA29A3}">
      <dgm:prSet/>
      <dgm:spPr/>
      <dgm:t>
        <a:bodyPr/>
        <a:lstStyle/>
        <a:p>
          <a:endParaRPr lang="en-US"/>
        </a:p>
      </dgm:t>
    </dgm:pt>
    <dgm:pt modelId="{9A338109-C59F-40CF-9D06-4F40663012E5}">
      <dgm:prSet phldrT="[Text]" phldr="0" custT="1"/>
      <dgm:spPr/>
      <dgm:t>
        <a:bodyPr/>
        <a:lstStyle/>
        <a:p>
          <a:pPr rtl="0"/>
          <a:endParaRPr lang="en-US" sz="1800" dirty="0">
            <a:latin typeface="Sitka Subheading"/>
          </a:endParaRPr>
        </a:p>
        <a:p>
          <a:pPr rtl="0"/>
          <a:r>
            <a:rPr lang="en-US" sz="2800" dirty="0">
              <a:latin typeface="Sitka Subheading"/>
            </a:rPr>
            <a:t>Family Leadership</a:t>
          </a:r>
          <a:endParaRPr lang="en-US" sz="2800" dirty="0"/>
        </a:p>
      </dgm:t>
    </dgm:pt>
    <dgm:pt modelId="{35EA3D9C-0401-4B32-B146-F85E0380A41D}" type="parTrans" cxnId="{AC4F7012-7C18-4E21-8E4D-496BA2E6026F}">
      <dgm:prSet/>
      <dgm:spPr/>
      <dgm:t>
        <a:bodyPr/>
        <a:lstStyle/>
        <a:p>
          <a:endParaRPr lang="en-US"/>
        </a:p>
      </dgm:t>
    </dgm:pt>
    <dgm:pt modelId="{9F011814-167C-43AE-BDAD-5140A0CC5415}" type="sibTrans" cxnId="{AC4F7012-7C18-4E21-8E4D-496BA2E6026F}">
      <dgm:prSet/>
      <dgm:spPr/>
      <dgm:t>
        <a:bodyPr/>
        <a:lstStyle/>
        <a:p>
          <a:endParaRPr lang="en-US"/>
        </a:p>
      </dgm:t>
    </dgm:pt>
    <dgm:pt modelId="{B83FA178-D06C-46E4-AF7A-1502C452AD01}">
      <dgm:prSet phldrT="[Text]" phldr="0" custT="1"/>
      <dgm:spPr/>
      <dgm:t>
        <a:bodyPr/>
        <a:lstStyle/>
        <a:p>
          <a:pPr rtl="0"/>
          <a:r>
            <a:rPr lang="en-US" sz="2800" dirty="0">
              <a:latin typeface="Sitka Subheading"/>
            </a:rPr>
            <a:t>F2F Spanish Call</a:t>
          </a:r>
          <a:endParaRPr lang="en-US" sz="2800" dirty="0"/>
        </a:p>
      </dgm:t>
    </dgm:pt>
    <dgm:pt modelId="{8FBF5206-3DD1-4514-94D4-70EDF5C79E80}" type="parTrans" cxnId="{5245C36E-B9CD-4B86-856F-199A1D06DB66}">
      <dgm:prSet/>
      <dgm:spPr/>
      <dgm:t>
        <a:bodyPr/>
        <a:lstStyle/>
        <a:p>
          <a:endParaRPr lang="en-US"/>
        </a:p>
      </dgm:t>
    </dgm:pt>
    <dgm:pt modelId="{67D204E1-5282-483E-B509-B6E1F81D8A11}" type="sibTrans" cxnId="{5245C36E-B9CD-4B86-856F-199A1D06DB66}">
      <dgm:prSet/>
      <dgm:spPr/>
      <dgm:t>
        <a:bodyPr/>
        <a:lstStyle/>
        <a:p>
          <a:endParaRPr lang="en-US"/>
        </a:p>
      </dgm:t>
    </dgm:pt>
    <dgm:pt modelId="{9ADA5479-5840-433E-AB0D-3AC740CE81D3}">
      <dgm:prSet phldrT="[Text]" phldr="0" custT="1"/>
      <dgm:spPr/>
      <dgm:t>
        <a:bodyPr/>
        <a:lstStyle/>
        <a:p>
          <a:pPr rtl="0"/>
          <a:r>
            <a:rPr lang="en-US" sz="2800" dirty="0">
              <a:latin typeface="Sitka Subheading"/>
            </a:rPr>
            <a:t>Florida Parents for DeafBlind</a:t>
          </a:r>
          <a:endParaRPr lang="en-US" sz="2800" dirty="0"/>
        </a:p>
      </dgm:t>
    </dgm:pt>
    <dgm:pt modelId="{7D0275DE-2421-4919-8096-F59045933A63}" type="parTrans" cxnId="{B5A5CB08-B251-46F2-B9F5-0B4A8BBC672D}">
      <dgm:prSet/>
      <dgm:spPr/>
      <dgm:t>
        <a:bodyPr/>
        <a:lstStyle/>
        <a:p>
          <a:endParaRPr lang="en-US"/>
        </a:p>
      </dgm:t>
    </dgm:pt>
    <dgm:pt modelId="{9CF56F9E-BD3C-4E46-AFD4-1A88B699E2C9}" type="sibTrans" cxnId="{B5A5CB08-B251-46F2-B9F5-0B4A8BBC672D}">
      <dgm:prSet/>
      <dgm:spPr/>
      <dgm:t>
        <a:bodyPr/>
        <a:lstStyle/>
        <a:p>
          <a:endParaRPr lang="en-US"/>
        </a:p>
      </dgm:t>
    </dgm:pt>
    <dgm:pt modelId="{2B4788AA-027F-4A7C-AD10-63F35682CF78}">
      <dgm:prSet phldrT="[Text]" phldr="0" custT="1"/>
      <dgm:spPr/>
      <dgm:t>
        <a:bodyPr/>
        <a:lstStyle/>
        <a:p>
          <a:pPr rtl="0"/>
          <a:r>
            <a:rPr lang="en-US" sz="2800" dirty="0">
              <a:latin typeface="Sitka Subheading"/>
            </a:rPr>
            <a:t>Attendant FL Family Leaders Network</a:t>
          </a:r>
          <a:endParaRPr lang="en-US" sz="2800" dirty="0"/>
        </a:p>
      </dgm:t>
    </dgm:pt>
    <dgm:pt modelId="{68135130-EA2C-4E2B-8F12-5008BF6CC38B}" type="parTrans" cxnId="{299A86B5-C150-45DB-B0A6-B58F50042470}">
      <dgm:prSet/>
      <dgm:spPr/>
      <dgm:t>
        <a:bodyPr/>
        <a:lstStyle/>
        <a:p>
          <a:endParaRPr lang="en-US"/>
        </a:p>
      </dgm:t>
    </dgm:pt>
    <dgm:pt modelId="{C7BC8BD0-6C58-4C77-8645-2A074952415A}" type="sibTrans" cxnId="{299A86B5-C150-45DB-B0A6-B58F50042470}">
      <dgm:prSet/>
      <dgm:spPr/>
      <dgm:t>
        <a:bodyPr/>
        <a:lstStyle/>
        <a:p>
          <a:endParaRPr lang="en-US"/>
        </a:p>
      </dgm:t>
    </dgm:pt>
    <dgm:pt modelId="{EC6888AC-4D28-49BF-B679-5E06A257C8A4}">
      <dgm:prSet phldrT="[Text]" phldr="0"/>
      <dgm:spPr/>
      <dgm:t>
        <a:bodyPr/>
        <a:lstStyle/>
        <a:p>
          <a:r>
            <a:rPr lang="en-US" dirty="0">
              <a:latin typeface="Sitka Subheading"/>
            </a:rPr>
            <a:t>Collaboration</a:t>
          </a:r>
          <a:endParaRPr lang="en-US" dirty="0"/>
        </a:p>
      </dgm:t>
    </dgm:pt>
    <dgm:pt modelId="{40FC59A6-F1D9-4E8E-A67C-0C053364EEF0}" type="parTrans" cxnId="{0A0E3EA3-A693-458C-BB94-E2F1D8B31E98}">
      <dgm:prSet/>
      <dgm:spPr/>
      <dgm:t>
        <a:bodyPr/>
        <a:lstStyle/>
        <a:p>
          <a:endParaRPr lang="en-US"/>
        </a:p>
      </dgm:t>
    </dgm:pt>
    <dgm:pt modelId="{8C01C4A7-6341-40CA-B37A-A8EB8CD2BEAA}" type="sibTrans" cxnId="{0A0E3EA3-A693-458C-BB94-E2F1D8B31E98}">
      <dgm:prSet/>
      <dgm:spPr/>
      <dgm:t>
        <a:bodyPr/>
        <a:lstStyle/>
        <a:p>
          <a:endParaRPr lang="en-US"/>
        </a:p>
      </dgm:t>
    </dgm:pt>
    <dgm:pt modelId="{5356B150-3FEB-46C0-8920-0C89973A5E00}">
      <dgm:prSet phldrT="[Text]" phldr="0" custT="1"/>
      <dgm:spPr/>
      <dgm:t>
        <a:bodyPr/>
        <a:lstStyle/>
        <a:p>
          <a:pPr rtl="0"/>
          <a:r>
            <a:rPr lang="en-US" sz="2800" dirty="0">
              <a:latin typeface="Sitka Subheading"/>
            </a:rPr>
            <a:t>Parent Calls with FAVI and Early Steps</a:t>
          </a:r>
          <a:endParaRPr lang="en-US" sz="2800" dirty="0"/>
        </a:p>
      </dgm:t>
    </dgm:pt>
    <dgm:pt modelId="{9FC3D28C-CF3B-4140-998D-5B5532C3A3A4}" type="parTrans" cxnId="{618739ED-3F84-4054-A8F6-00D86079F42D}">
      <dgm:prSet/>
      <dgm:spPr/>
      <dgm:t>
        <a:bodyPr/>
        <a:lstStyle/>
        <a:p>
          <a:endParaRPr lang="en-US"/>
        </a:p>
      </dgm:t>
    </dgm:pt>
    <dgm:pt modelId="{1ACA483F-B593-48B2-BFB1-2D48345EA2B9}" type="sibTrans" cxnId="{618739ED-3F84-4054-A8F6-00D86079F42D}">
      <dgm:prSet/>
      <dgm:spPr/>
      <dgm:t>
        <a:bodyPr/>
        <a:lstStyle/>
        <a:p>
          <a:endParaRPr lang="en-US"/>
        </a:p>
      </dgm:t>
    </dgm:pt>
    <dgm:pt modelId="{2FC3CBFF-1FD7-408F-B2F3-6638F7B18407}">
      <dgm:prSet phldr="0" custT="1"/>
      <dgm:spPr/>
      <dgm:t>
        <a:bodyPr/>
        <a:lstStyle/>
        <a:p>
          <a:pPr rtl="0"/>
          <a:r>
            <a:rPr lang="en-US" sz="2800" dirty="0">
              <a:latin typeface="Sitka Subheading"/>
            </a:rPr>
            <a:t>Wellness Workshops with               FND Family Star</a:t>
          </a:r>
        </a:p>
      </dgm:t>
    </dgm:pt>
    <dgm:pt modelId="{F74B9147-F9E4-4D77-AB2C-A7B9D39EA9DB}" type="parTrans" cxnId="{C134BD7E-8FDB-41B3-8B10-336877A735F0}">
      <dgm:prSet/>
      <dgm:spPr/>
      <dgm:t>
        <a:bodyPr/>
        <a:lstStyle/>
        <a:p>
          <a:endParaRPr lang="en-US"/>
        </a:p>
      </dgm:t>
    </dgm:pt>
    <dgm:pt modelId="{2ADC145B-47AE-4157-B7D1-F66624B593EE}" type="sibTrans" cxnId="{C134BD7E-8FDB-41B3-8B10-336877A735F0}">
      <dgm:prSet/>
      <dgm:spPr/>
      <dgm:t>
        <a:bodyPr/>
        <a:lstStyle/>
        <a:p>
          <a:endParaRPr lang="en-US"/>
        </a:p>
      </dgm:t>
    </dgm:pt>
    <dgm:pt modelId="{6EB7DE30-DF4E-46FE-A777-3EBD256F4456}" type="pres">
      <dgm:prSet presAssocID="{1E6730DF-EBA5-40EE-BB98-40C03DE29526}" presName="linearFlow" presStyleCnt="0">
        <dgm:presLayoutVars>
          <dgm:dir/>
          <dgm:animLvl val="lvl"/>
          <dgm:resizeHandles val="exact"/>
        </dgm:presLayoutVars>
      </dgm:prSet>
      <dgm:spPr/>
      <dgm:t>
        <a:bodyPr/>
        <a:lstStyle/>
        <a:p>
          <a:endParaRPr lang="en-US"/>
        </a:p>
      </dgm:t>
    </dgm:pt>
    <dgm:pt modelId="{C5D59C00-2AD3-4B31-9EBC-8E16755EEEA7}" type="pres">
      <dgm:prSet presAssocID="{82D6531F-B49F-4438-8C18-1DA8EC45BA39}" presName="composite" presStyleCnt="0"/>
      <dgm:spPr/>
    </dgm:pt>
    <dgm:pt modelId="{F1F74E31-C217-4439-8664-C73D787C2ADE}" type="pres">
      <dgm:prSet presAssocID="{82D6531F-B49F-4438-8C18-1DA8EC45BA39}" presName="parentText" presStyleLbl="alignNode1" presStyleIdx="0" presStyleCnt="3" custScaleX="149348">
        <dgm:presLayoutVars>
          <dgm:chMax val="1"/>
          <dgm:bulletEnabled val="1"/>
        </dgm:presLayoutVars>
      </dgm:prSet>
      <dgm:spPr/>
      <dgm:t>
        <a:bodyPr/>
        <a:lstStyle/>
        <a:p>
          <a:endParaRPr lang="en-US"/>
        </a:p>
      </dgm:t>
    </dgm:pt>
    <dgm:pt modelId="{56C3C17D-9CFC-4ABB-8199-C8C128BEF780}" type="pres">
      <dgm:prSet presAssocID="{82D6531F-B49F-4438-8C18-1DA8EC45BA39}" presName="descendantText" presStyleLbl="alignAcc1" presStyleIdx="0" presStyleCnt="3" custScaleY="120883" custLinFactNeighborX="5786" custLinFactNeighborY="814">
        <dgm:presLayoutVars>
          <dgm:bulletEnabled val="1"/>
        </dgm:presLayoutVars>
      </dgm:prSet>
      <dgm:spPr/>
      <dgm:t>
        <a:bodyPr/>
        <a:lstStyle/>
        <a:p>
          <a:endParaRPr lang="en-US"/>
        </a:p>
      </dgm:t>
    </dgm:pt>
    <dgm:pt modelId="{F29AAEEB-E251-4F17-940B-949AAFC0AC27}" type="pres">
      <dgm:prSet presAssocID="{902F218E-91CA-427F-98EF-5E95B4E1AE90}" presName="sp" presStyleCnt="0"/>
      <dgm:spPr/>
    </dgm:pt>
    <dgm:pt modelId="{54569FCA-2B3B-4F17-A4CE-DD90EA71D85F}" type="pres">
      <dgm:prSet presAssocID="{9A338109-C59F-40CF-9D06-4F40663012E5}" presName="composite" presStyleCnt="0"/>
      <dgm:spPr/>
    </dgm:pt>
    <dgm:pt modelId="{BF1DD3DA-3599-4EC9-B661-588E7829532F}" type="pres">
      <dgm:prSet presAssocID="{9A338109-C59F-40CF-9D06-4F40663012E5}" presName="parentText" presStyleLbl="alignNode1" presStyleIdx="1" presStyleCnt="3" custScaleX="148760" custLinFactNeighborX="-5567" custLinFactNeighborY="-2852">
        <dgm:presLayoutVars>
          <dgm:chMax val="1"/>
          <dgm:bulletEnabled val="1"/>
        </dgm:presLayoutVars>
      </dgm:prSet>
      <dgm:spPr/>
      <dgm:t>
        <a:bodyPr/>
        <a:lstStyle/>
        <a:p>
          <a:endParaRPr lang="en-US"/>
        </a:p>
      </dgm:t>
    </dgm:pt>
    <dgm:pt modelId="{2136543C-4D03-49B1-9604-6F6545497FF9}" type="pres">
      <dgm:prSet presAssocID="{9A338109-C59F-40CF-9D06-4F40663012E5}" presName="descendantText" presStyleLbl="alignAcc1" presStyleIdx="1" presStyleCnt="3" custScaleX="91577" custScaleY="106672">
        <dgm:presLayoutVars>
          <dgm:bulletEnabled val="1"/>
        </dgm:presLayoutVars>
      </dgm:prSet>
      <dgm:spPr/>
      <dgm:t>
        <a:bodyPr/>
        <a:lstStyle/>
        <a:p>
          <a:endParaRPr lang="en-US"/>
        </a:p>
      </dgm:t>
    </dgm:pt>
    <dgm:pt modelId="{FCD55EC8-2627-4573-81E7-CA111D1EB55C}" type="pres">
      <dgm:prSet presAssocID="{9F011814-167C-43AE-BDAD-5140A0CC5415}" presName="sp" presStyleCnt="0"/>
      <dgm:spPr/>
    </dgm:pt>
    <dgm:pt modelId="{1A2645C8-4C21-4B1D-9C09-02D3B341C21C}" type="pres">
      <dgm:prSet presAssocID="{EC6888AC-4D28-49BF-B679-5E06A257C8A4}" presName="composite" presStyleCnt="0"/>
      <dgm:spPr/>
    </dgm:pt>
    <dgm:pt modelId="{D5FDF3AE-9184-40D3-9B63-7BF39E749241}" type="pres">
      <dgm:prSet presAssocID="{EC6888AC-4D28-49BF-B679-5E06A257C8A4}" presName="parentText" presStyleLbl="alignNode1" presStyleIdx="2" presStyleCnt="3" custScaleX="153233" custScaleY="104210" custLinFactNeighborX="-17695" custLinFactNeighborY="995">
        <dgm:presLayoutVars>
          <dgm:chMax val="1"/>
          <dgm:bulletEnabled val="1"/>
        </dgm:presLayoutVars>
      </dgm:prSet>
      <dgm:spPr/>
      <dgm:t>
        <a:bodyPr/>
        <a:lstStyle/>
        <a:p>
          <a:endParaRPr lang="en-US"/>
        </a:p>
      </dgm:t>
    </dgm:pt>
    <dgm:pt modelId="{090CBB64-03D8-4EB1-910C-3E16601EFD8A}" type="pres">
      <dgm:prSet presAssocID="{EC6888AC-4D28-49BF-B679-5E06A257C8A4}" presName="descendantText" presStyleLbl="alignAcc1" presStyleIdx="2" presStyleCnt="3" custScaleX="90479" custScaleY="112378" custLinFactNeighborX="716" custLinFactNeighborY="3110">
        <dgm:presLayoutVars>
          <dgm:bulletEnabled val="1"/>
        </dgm:presLayoutVars>
      </dgm:prSet>
      <dgm:spPr/>
      <dgm:t>
        <a:bodyPr/>
        <a:lstStyle/>
        <a:p>
          <a:endParaRPr lang="en-US"/>
        </a:p>
      </dgm:t>
    </dgm:pt>
  </dgm:ptLst>
  <dgm:cxnLst>
    <dgm:cxn modelId="{34C44068-CA02-4C6D-8D51-AD6C447DB2D7}" type="presOf" srcId="{4DF838CD-CFED-45FC-90BC-B0AAB319B907}" destId="{56C3C17D-9CFC-4ABB-8199-C8C128BEF780}" srcOrd="0" destOrd="0" presId="urn:microsoft.com/office/officeart/2005/8/layout/chevron2"/>
    <dgm:cxn modelId="{EACB40C8-5CC6-439D-B405-191B6A562334}" type="presOf" srcId="{5356B150-3FEB-46C0-8920-0C89973A5E00}" destId="{090CBB64-03D8-4EB1-910C-3E16601EFD8A}" srcOrd="0" destOrd="0" presId="urn:microsoft.com/office/officeart/2005/8/layout/chevron2"/>
    <dgm:cxn modelId="{C134BD7E-8FDB-41B3-8B10-336877A735F0}" srcId="{EC6888AC-4D28-49BF-B679-5E06A257C8A4}" destId="{2FC3CBFF-1FD7-408F-B2F3-6638F7B18407}" srcOrd="1" destOrd="0" parTransId="{F74B9147-F9E4-4D77-AB2C-A7B9D39EA9DB}" sibTransId="{2ADC145B-47AE-4157-B7D1-F66624B593EE}"/>
    <dgm:cxn modelId="{2146ABCE-CEC0-4628-8C2B-D62A4F957C92}" type="presOf" srcId="{2FC3CBFF-1FD7-408F-B2F3-6638F7B18407}" destId="{090CBB64-03D8-4EB1-910C-3E16601EFD8A}" srcOrd="0" destOrd="1" presId="urn:microsoft.com/office/officeart/2005/8/layout/chevron2"/>
    <dgm:cxn modelId="{A37DF38B-C516-4D3A-89F1-0BDFBFBA29A3}" srcId="{82D6531F-B49F-4438-8C18-1DA8EC45BA39}" destId="{E2D5DE6E-3055-4775-823F-25A7D595B154}" srcOrd="1" destOrd="0" parTransId="{ED67A2AB-ECE1-4BD0-A942-4CE4F4FFFF0E}" sibTransId="{CE52CC96-B488-4958-BABF-F2230C29E7C2}"/>
    <dgm:cxn modelId="{4BFE670F-05BE-4AB1-8163-4B8781D7F555}" srcId="{1E6730DF-EBA5-40EE-BB98-40C03DE29526}" destId="{82D6531F-B49F-4438-8C18-1DA8EC45BA39}" srcOrd="0" destOrd="0" parTransId="{ECA69AB3-EDDE-4B86-A786-5EA9D7FF6173}" sibTransId="{902F218E-91CA-427F-98EF-5E95B4E1AE90}"/>
    <dgm:cxn modelId="{1BE9D99F-CD1E-47A9-8DE2-C8A65B2851BF}" srcId="{82D6531F-B49F-4438-8C18-1DA8EC45BA39}" destId="{4DF838CD-CFED-45FC-90BC-B0AAB319B907}" srcOrd="0" destOrd="0" parTransId="{629FC539-3440-4B17-BE5C-B0CFEB19D954}" sibTransId="{7C721A83-FB50-4830-AEAB-F4D3C2033755}"/>
    <dgm:cxn modelId="{8933EEDA-3B9D-4A4B-905C-42D4D111F5D6}" type="presOf" srcId="{E2D5DE6E-3055-4775-823F-25A7D595B154}" destId="{56C3C17D-9CFC-4ABB-8199-C8C128BEF780}" srcOrd="0" destOrd="1" presId="urn:microsoft.com/office/officeart/2005/8/layout/chevron2"/>
    <dgm:cxn modelId="{401E757A-7B5E-40D8-A17E-E2EBC19E6B62}" type="presOf" srcId="{9ADA5479-5840-433E-AB0D-3AC740CE81D3}" destId="{2136543C-4D03-49B1-9604-6F6545497FF9}" srcOrd="0" destOrd="1" presId="urn:microsoft.com/office/officeart/2005/8/layout/chevron2"/>
    <dgm:cxn modelId="{0A0E3EA3-A693-458C-BB94-E2F1D8B31E98}" srcId="{1E6730DF-EBA5-40EE-BB98-40C03DE29526}" destId="{EC6888AC-4D28-49BF-B679-5E06A257C8A4}" srcOrd="2" destOrd="0" parTransId="{40FC59A6-F1D9-4E8E-A67C-0C053364EEF0}" sibTransId="{8C01C4A7-6341-40CA-B37A-A8EB8CD2BEAA}"/>
    <dgm:cxn modelId="{618739ED-3F84-4054-A8F6-00D86079F42D}" srcId="{EC6888AC-4D28-49BF-B679-5E06A257C8A4}" destId="{5356B150-3FEB-46C0-8920-0C89973A5E00}" srcOrd="0" destOrd="0" parTransId="{9FC3D28C-CF3B-4140-998D-5B5532C3A3A4}" sibTransId="{1ACA483F-B593-48B2-BFB1-2D48345EA2B9}"/>
    <dgm:cxn modelId="{B5A5CB08-B251-46F2-B9F5-0B4A8BBC672D}" srcId="{9A338109-C59F-40CF-9D06-4F40663012E5}" destId="{9ADA5479-5840-433E-AB0D-3AC740CE81D3}" srcOrd="1" destOrd="0" parTransId="{7D0275DE-2421-4919-8096-F59045933A63}" sibTransId="{9CF56F9E-BD3C-4E46-AFD4-1A88B699E2C9}"/>
    <dgm:cxn modelId="{7FF4711D-34D0-4148-81E2-CDF71E68C198}" type="presOf" srcId="{B83FA178-D06C-46E4-AF7A-1502C452AD01}" destId="{2136543C-4D03-49B1-9604-6F6545497FF9}" srcOrd="0" destOrd="0" presId="urn:microsoft.com/office/officeart/2005/8/layout/chevron2"/>
    <dgm:cxn modelId="{AC4F7012-7C18-4E21-8E4D-496BA2E6026F}" srcId="{1E6730DF-EBA5-40EE-BB98-40C03DE29526}" destId="{9A338109-C59F-40CF-9D06-4F40663012E5}" srcOrd="1" destOrd="0" parTransId="{35EA3D9C-0401-4B32-B146-F85E0380A41D}" sibTransId="{9F011814-167C-43AE-BDAD-5140A0CC5415}"/>
    <dgm:cxn modelId="{5245C36E-B9CD-4B86-856F-199A1D06DB66}" srcId="{9A338109-C59F-40CF-9D06-4F40663012E5}" destId="{B83FA178-D06C-46E4-AF7A-1502C452AD01}" srcOrd="0" destOrd="0" parTransId="{8FBF5206-3DD1-4514-94D4-70EDF5C79E80}" sibTransId="{67D204E1-5282-483E-B509-B6E1F81D8A11}"/>
    <dgm:cxn modelId="{A73B170D-BA56-4894-A7B1-EFEDD48E69D5}" type="presOf" srcId="{2B4788AA-027F-4A7C-AD10-63F35682CF78}" destId="{2136543C-4D03-49B1-9604-6F6545497FF9}" srcOrd="0" destOrd="2" presId="urn:microsoft.com/office/officeart/2005/8/layout/chevron2"/>
    <dgm:cxn modelId="{299A86B5-C150-45DB-B0A6-B58F50042470}" srcId="{9A338109-C59F-40CF-9D06-4F40663012E5}" destId="{2B4788AA-027F-4A7C-AD10-63F35682CF78}" srcOrd="2" destOrd="0" parTransId="{68135130-EA2C-4E2B-8F12-5008BF6CC38B}" sibTransId="{C7BC8BD0-6C58-4C77-8645-2A074952415A}"/>
    <dgm:cxn modelId="{57E9415F-3A16-4AEA-B700-C9CDDB695DE0}" type="presOf" srcId="{EC6888AC-4D28-49BF-B679-5E06A257C8A4}" destId="{D5FDF3AE-9184-40D3-9B63-7BF39E749241}" srcOrd="0" destOrd="0" presId="urn:microsoft.com/office/officeart/2005/8/layout/chevron2"/>
    <dgm:cxn modelId="{55E30F5A-4A33-4B27-8DF5-F068AF63D431}" type="presOf" srcId="{9A338109-C59F-40CF-9D06-4F40663012E5}" destId="{BF1DD3DA-3599-4EC9-B661-588E7829532F}" srcOrd="0" destOrd="0" presId="urn:microsoft.com/office/officeart/2005/8/layout/chevron2"/>
    <dgm:cxn modelId="{358D2DC6-ED6E-4F99-A25E-83C7C26CAF82}" type="presOf" srcId="{1E6730DF-EBA5-40EE-BB98-40C03DE29526}" destId="{6EB7DE30-DF4E-46FE-A777-3EBD256F4456}" srcOrd="0" destOrd="0" presId="urn:microsoft.com/office/officeart/2005/8/layout/chevron2"/>
    <dgm:cxn modelId="{75E5C6C6-9F41-4702-8584-99C9E54B66DD}" type="presOf" srcId="{82D6531F-B49F-4438-8C18-1DA8EC45BA39}" destId="{F1F74E31-C217-4439-8664-C73D787C2ADE}" srcOrd="0" destOrd="0" presId="urn:microsoft.com/office/officeart/2005/8/layout/chevron2"/>
    <dgm:cxn modelId="{E4838640-17F3-41F3-B2A4-D6B555EFB018}" type="presParOf" srcId="{6EB7DE30-DF4E-46FE-A777-3EBD256F4456}" destId="{C5D59C00-2AD3-4B31-9EBC-8E16755EEEA7}" srcOrd="0" destOrd="0" presId="urn:microsoft.com/office/officeart/2005/8/layout/chevron2"/>
    <dgm:cxn modelId="{08408D2F-9501-420A-B30F-62A34101F68D}" type="presParOf" srcId="{C5D59C00-2AD3-4B31-9EBC-8E16755EEEA7}" destId="{F1F74E31-C217-4439-8664-C73D787C2ADE}" srcOrd="0" destOrd="0" presId="urn:microsoft.com/office/officeart/2005/8/layout/chevron2"/>
    <dgm:cxn modelId="{F3A25516-4F88-44DF-AD94-1FEC54264B75}" type="presParOf" srcId="{C5D59C00-2AD3-4B31-9EBC-8E16755EEEA7}" destId="{56C3C17D-9CFC-4ABB-8199-C8C128BEF780}" srcOrd="1" destOrd="0" presId="urn:microsoft.com/office/officeart/2005/8/layout/chevron2"/>
    <dgm:cxn modelId="{C59CE0DD-A382-4C68-95EC-C5CC2E916E35}" type="presParOf" srcId="{6EB7DE30-DF4E-46FE-A777-3EBD256F4456}" destId="{F29AAEEB-E251-4F17-940B-949AAFC0AC27}" srcOrd="1" destOrd="0" presId="urn:microsoft.com/office/officeart/2005/8/layout/chevron2"/>
    <dgm:cxn modelId="{0F0C9A90-263A-4935-864D-CAC1BE00139F}" type="presParOf" srcId="{6EB7DE30-DF4E-46FE-A777-3EBD256F4456}" destId="{54569FCA-2B3B-4F17-A4CE-DD90EA71D85F}" srcOrd="2" destOrd="0" presId="urn:microsoft.com/office/officeart/2005/8/layout/chevron2"/>
    <dgm:cxn modelId="{E0FC9C2C-679A-4997-8C38-F96C779C7E2F}" type="presParOf" srcId="{54569FCA-2B3B-4F17-A4CE-DD90EA71D85F}" destId="{BF1DD3DA-3599-4EC9-B661-588E7829532F}" srcOrd="0" destOrd="0" presId="urn:microsoft.com/office/officeart/2005/8/layout/chevron2"/>
    <dgm:cxn modelId="{FECAA098-02E5-4F74-8EBD-3D1D2B6ED48E}" type="presParOf" srcId="{54569FCA-2B3B-4F17-A4CE-DD90EA71D85F}" destId="{2136543C-4D03-49B1-9604-6F6545497FF9}" srcOrd="1" destOrd="0" presId="urn:microsoft.com/office/officeart/2005/8/layout/chevron2"/>
    <dgm:cxn modelId="{5D5793CD-4383-4EF7-906F-5B611E290BB8}" type="presParOf" srcId="{6EB7DE30-DF4E-46FE-A777-3EBD256F4456}" destId="{FCD55EC8-2627-4573-81E7-CA111D1EB55C}" srcOrd="3" destOrd="0" presId="urn:microsoft.com/office/officeart/2005/8/layout/chevron2"/>
    <dgm:cxn modelId="{7D85E835-5C46-4EF5-98AD-A21652382D44}" type="presParOf" srcId="{6EB7DE30-DF4E-46FE-A777-3EBD256F4456}" destId="{1A2645C8-4C21-4B1D-9C09-02D3B341C21C}" srcOrd="4" destOrd="0" presId="urn:microsoft.com/office/officeart/2005/8/layout/chevron2"/>
    <dgm:cxn modelId="{87A77364-4BB7-4347-8291-0F9C08380E7C}" type="presParOf" srcId="{1A2645C8-4C21-4B1D-9C09-02D3B341C21C}" destId="{D5FDF3AE-9184-40D3-9B63-7BF39E749241}" srcOrd="0" destOrd="0" presId="urn:microsoft.com/office/officeart/2005/8/layout/chevron2"/>
    <dgm:cxn modelId="{F8F8FB06-C423-49A8-B69C-39D7CDA8E689}" type="presParOf" srcId="{1A2645C8-4C21-4B1D-9C09-02D3B341C21C}" destId="{090CBB64-03D8-4EB1-910C-3E16601EFD8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EE95FC5-CD6B-4A50-9262-DC414E16C3EA}">
      <dgm:prSet custT="1"/>
      <dgm:spPr/>
      <dgm:t>
        <a:bodyPr lIns="288000"/>
        <a:lstStyle/>
        <a:p>
          <a:r>
            <a:rPr lang="en-US" sz="2000" dirty="0">
              <a:solidFill>
                <a:schemeClr val="accent1">
                  <a:lumMod val="75000"/>
                </a:schemeClr>
              </a:solidFill>
            </a:rPr>
            <a:t>Providing Accessible Instructional Materials and Assessments</a:t>
          </a:r>
          <a:endParaRPr lang="en-US" sz="1600" dirty="0"/>
        </a:p>
      </dgm:t>
      <dgm:extLst>
        <a:ext uri="{E40237B7-FDA0-4F09-8148-C483321AD2D9}">
          <dgm14:cNvPr xmlns:dgm14="http://schemas.microsoft.com/office/drawing/2010/diagram" id="0" name="" descr="Graphic: FIMC-VI services 1 Providing Accessible Instructional Materials and Assessments"/>
        </a:ext>
      </dgm:extLst>
    </dgm:pt>
    <dgm:pt modelId="{75374347-884B-4721-8CFF-DF080F5B1C79}" type="parTrans" cxnId="{B3F19EC2-A372-4EC3-BFE0-C62FFDFE3DF6}">
      <dgm:prSet/>
      <dgm:spPr/>
      <dgm:t>
        <a:bodyPr/>
        <a:lstStyle/>
        <a:p>
          <a:endParaRPr lang="en-US"/>
        </a:p>
      </dgm:t>
    </dgm:pt>
    <dgm:pt modelId="{C99EBBB1-E916-471C-83C9-ABE85B42AC26}" type="sibTrans" cxnId="{B3F19EC2-A372-4EC3-BFE0-C62FFDFE3DF6}">
      <dgm:prSet phldrT="1" phldr="0"/>
      <dgm:spPr/>
      <dgm:t>
        <a:bodyPr/>
        <a:lstStyle/>
        <a:p>
          <a:r>
            <a:rPr lang="en-US"/>
            <a:t>1</a:t>
          </a:r>
          <a:endParaRPr lang="en-US" dirty="0"/>
        </a:p>
      </dgm:t>
    </dgm:pt>
    <dgm:pt modelId="{F05611F0-8256-4954-B6CB-ED6B4F2DD397}">
      <dgm:prSet custT="1"/>
      <dgm:spPr/>
      <dgm:t>
        <a:bodyPr lIns="288000"/>
        <a:lstStyle/>
        <a:p>
          <a:r>
            <a:rPr lang="en-US" sz="2000" dirty="0">
              <a:solidFill>
                <a:schemeClr val="accent1">
                  <a:lumMod val="75000"/>
                </a:schemeClr>
              </a:solidFill>
            </a:rPr>
            <a:t>Professional Development Opportunities </a:t>
          </a:r>
          <a:endParaRPr lang="en-US" sz="1500" dirty="0"/>
        </a:p>
      </dgm:t>
      <dgm:extLst>
        <a:ext uri="{E40237B7-FDA0-4F09-8148-C483321AD2D9}">
          <dgm14:cNvPr xmlns:dgm14="http://schemas.microsoft.com/office/drawing/2010/diagram" id="0" name="" descr="Graphic: FIMC-VI services 2 Professional Development Opportunities; "/>
        </a:ext>
      </dgm:extLst>
    </dgm:pt>
    <dgm:pt modelId="{CD7328D6-9FAE-4506-9BDB-E06A571EC1D4}" type="parTrans" cxnId="{914FACD2-336A-4471-9E99-312B3F8EAB04}">
      <dgm:prSet/>
      <dgm:spPr/>
      <dgm:t>
        <a:bodyPr/>
        <a:lstStyle/>
        <a:p>
          <a:endParaRPr lang="en-US"/>
        </a:p>
      </dgm:t>
    </dgm:pt>
    <dgm:pt modelId="{6BD5265A-8333-420D-BDB2-65F10B3EBD76}" type="sibTrans" cxnId="{914FACD2-336A-4471-9E99-312B3F8EAB04}">
      <dgm:prSet phldrT="2" phldr="0"/>
      <dgm:spPr/>
      <dgm:t>
        <a:bodyPr/>
        <a:lstStyle/>
        <a:p>
          <a:r>
            <a:rPr lang="en-US"/>
            <a:t>2</a:t>
          </a:r>
          <a:endParaRPr lang="en-US" dirty="0"/>
        </a:p>
      </dgm:t>
    </dgm:pt>
    <dgm:pt modelId="{22625139-F93A-4F3F-A7AA-4923A01AEDF3}">
      <dgm:prSet custT="1"/>
      <dgm:spPr/>
      <dgm:t>
        <a:bodyPr lIns="288000"/>
        <a:lstStyle/>
        <a:p>
          <a:r>
            <a:rPr lang="en-US" sz="1800" dirty="0">
              <a:solidFill>
                <a:schemeClr val="accent1">
                  <a:lumMod val="75000"/>
                </a:schemeClr>
              </a:solidFill>
            </a:rPr>
            <a:t>Managing Federal Quota Program from American Printing House for the Blind </a:t>
          </a:r>
          <a:endParaRPr lang="en-US" sz="1800" dirty="0"/>
        </a:p>
      </dgm:t>
      <dgm:extLst>
        <a:ext uri="{E40237B7-FDA0-4F09-8148-C483321AD2D9}">
          <dgm14:cNvPr xmlns:dgm14="http://schemas.microsoft.com/office/drawing/2010/diagram" id="0" name="" descr="Graphic: FIMC-VI services 1 Providing Accessible Instructional Materials and Assessments 2 Professional Development Opportunities; 3 Managing Federal Quota Program from the American Printing House for the Blind; 4 Student Events such as Braille Challenge and Cane Quest; 5 Loan Library Access Technology and Inst. Materials"/>
        </a:ext>
      </dgm:extLs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2000" dirty="0">
              <a:solidFill>
                <a:schemeClr val="accent1">
                  <a:lumMod val="75000"/>
                </a:schemeClr>
              </a:solidFill>
            </a:rPr>
            <a:t>Student Events such as Braille Challenge and Cane Quest®</a:t>
          </a:r>
          <a:endParaRPr lang="en-US" sz="1500" dirty="0"/>
        </a:p>
      </dgm:t>
      <dgm:extLst>
        <a:ext uri="{E40237B7-FDA0-4F09-8148-C483321AD2D9}">
          <dgm14:cNvPr xmlns:dgm14="http://schemas.microsoft.com/office/drawing/2010/diagram" id="0" name="" descr="Graphic: FIMC-VI services 4 Student Events such as Braille Challenge and Cane Quest; "/>
        </a:ext>
      </dgm:extLs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C2F8C7F7-44C4-414A-BCCD-56E91DD0A777}">
      <dgm:prSet custT="1"/>
      <dgm:spPr/>
      <dgm:t>
        <a:bodyPr lIns="288000"/>
        <a:lstStyle/>
        <a:p>
          <a:r>
            <a:rPr lang="en-US" sz="2000" dirty="0">
              <a:solidFill>
                <a:schemeClr val="accent1">
                  <a:lumMod val="75000"/>
                </a:schemeClr>
              </a:solidFill>
            </a:rPr>
            <a:t>Loan Library – Specialized Technology and Materials</a:t>
          </a:r>
          <a:endParaRPr lang="en-US" sz="1500" dirty="0"/>
        </a:p>
      </dgm:t>
      <dgm:extLst>
        <a:ext uri="{E40237B7-FDA0-4F09-8148-C483321AD2D9}">
          <dgm14:cNvPr xmlns:dgm14="http://schemas.microsoft.com/office/drawing/2010/diagram" id="0" name="" descr="Graphic: FIMC-VI services 5 Loan Library Access Technology and Inst. Materials"/>
        </a:ext>
      </dgm:extLst>
    </dgm:pt>
    <dgm:pt modelId="{E6C6DF88-9436-40D7-BA84-18FE896A6151}" type="parTrans" cxnId="{14D43B81-F92D-4CD8-9D1E-78CBF092C750}">
      <dgm:prSet/>
      <dgm:spPr/>
      <dgm:t>
        <a:bodyPr/>
        <a:lstStyle/>
        <a:p>
          <a:endParaRPr lang="en-US"/>
        </a:p>
      </dgm:t>
    </dgm:pt>
    <dgm:pt modelId="{4E39967D-43EF-4F15-814A-2F491D900D43}" type="sibTrans" cxnId="{14D43B81-F92D-4CD8-9D1E-78CBF092C750}">
      <dgm:prSet phldrT="5" phldr="0"/>
      <dgm:spPr/>
      <dgm:t>
        <a:bodyPr/>
        <a:lstStyle/>
        <a:p>
          <a:r>
            <a:rPr lang="en-US"/>
            <a:t>5</a:t>
          </a:r>
          <a:endParaRPr lang="en-US" dirty="0"/>
        </a:p>
      </dgm:t>
    </dgm:pt>
    <dgm:pt modelId="{C09B749D-9CF7-492C-B341-D9553818451B}" type="pres">
      <dgm:prSet presAssocID="{D0F07F19-1F50-4B42-A7A0-278DF9D25BB1}" presName="Name0" presStyleCnt="0">
        <dgm:presLayoutVars>
          <dgm:animLvl val="lvl"/>
          <dgm:resizeHandles val="exact"/>
        </dgm:presLayoutVars>
      </dgm:prSet>
      <dgm:spPr/>
      <dgm:t>
        <a:bodyPr/>
        <a:lstStyle/>
        <a:p>
          <a:endParaRPr lang="en-US"/>
        </a:p>
      </dgm:t>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5"/>
      <dgm:spPr/>
      <dgm:t>
        <a:bodyPr/>
        <a:lstStyle/>
        <a:p>
          <a:endParaRPr lang="en-US"/>
        </a:p>
      </dgm:t>
    </dgm:pt>
    <dgm:pt modelId="{94E9EF1A-1D07-4210-9402-6C559E90358A}" type="pres">
      <dgm:prSet presAssocID="{C99EBBB1-E916-471C-83C9-ABE85B42AC26}" presName="sibTransNodeCircle" presStyleLbl="alignNode1" presStyleIdx="0" presStyleCnt="10">
        <dgm:presLayoutVars>
          <dgm:chMax val="0"/>
          <dgm:bulletEnabled/>
        </dgm:presLayoutVars>
      </dgm:prSet>
      <dgm:spPr>
        <a:prstGeom prst="rect">
          <a:avLst/>
        </a:prstGeom>
      </dgm:spPr>
      <dgm:t>
        <a:bodyPr/>
        <a:lstStyle/>
        <a:p>
          <a:endParaRPr lang="en-US"/>
        </a:p>
      </dgm:t>
    </dgm:pt>
    <dgm:pt modelId="{B9E74D06-8974-46A7-BDE8-CAC0846523DB}" type="pres">
      <dgm:prSet presAssocID="{2EE95FC5-CD6B-4A50-9262-DC414E16C3EA}" presName="bottomLine" presStyleLbl="alignNode1" presStyleIdx="1" presStyleCnt="10">
        <dgm:presLayoutVars/>
      </dgm:prSet>
      <dgm:spPr/>
    </dgm:pt>
    <dgm:pt modelId="{815671D8-22AE-4967-8461-EBC1C9F97F94}" type="pres">
      <dgm:prSet presAssocID="{2EE95FC5-CD6B-4A50-9262-DC414E16C3EA}" presName="nodeText" presStyleLbl="bgAccFollowNode1" presStyleIdx="0" presStyleCnt="5">
        <dgm:presLayoutVars>
          <dgm:bulletEnabled val="1"/>
        </dgm:presLayoutVars>
      </dgm:prSet>
      <dgm:spPr/>
      <dgm:t>
        <a:bodyPr/>
        <a:lstStyle/>
        <a:p>
          <a:endParaRPr lang="en-US"/>
        </a:p>
      </dgm:t>
    </dgm:pt>
    <dgm:pt modelId="{4345A606-3100-40DC-847D-F26F8DFFB0A4}" type="pres">
      <dgm:prSet presAssocID="{C99EBBB1-E916-471C-83C9-ABE85B42AC26}" presName="sibTrans" presStyleCnt="0"/>
      <dgm:spPr/>
    </dgm:pt>
    <dgm:pt modelId="{9D438F26-CD1B-4D67-AF02-B4D0BD99464E}" type="pres">
      <dgm:prSet presAssocID="{F05611F0-8256-4954-B6CB-ED6B4F2DD397}" presName="compositeNode" presStyleCnt="0">
        <dgm:presLayoutVars>
          <dgm:bulletEnabled val="1"/>
        </dgm:presLayoutVars>
      </dgm:prSet>
      <dgm:spPr/>
    </dgm:pt>
    <dgm:pt modelId="{5C8F9B26-840A-4F96-8D27-2D7E00511C9A}" type="pres">
      <dgm:prSet presAssocID="{F05611F0-8256-4954-B6CB-ED6B4F2DD397}" presName="bgRect" presStyleLbl="bgAccFollowNode1" presStyleIdx="1" presStyleCnt="5" custLinFactNeighborX="-922" custLinFactNeighborY="-658"/>
      <dgm:spPr/>
      <dgm:t>
        <a:bodyPr/>
        <a:lstStyle/>
        <a:p>
          <a:endParaRPr lang="en-US"/>
        </a:p>
      </dgm:t>
    </dgm:pt>
    <dgm:pt modelId="{DAC041B6-6570-477A-B4C1-5CB7E0EFE0DC}" type="pres">
      <dgm:prSet presAssocID="{6BD5265A-8333-420D-BDB2-65F10B3EBD76}" presName="sibTransNodeCircle" presStyleLbl="alignNode1" presStyleIdx="2" presStyleCnt="10">
        <dgm:presLayoutVars>
          <dgm:chMax val="0"/>
          <dgm:bulletEnabled/>
        </dgm:presLayoutVars>
      </dgm:prSet>
      <dgm:spPr>
        <a:prstGeom prst="rect">
          <a:avLst/>
        </a:prstGeom>
      </dgm:spPr>
      <dgm:t>
        <a:bodyPr/>
        <a:lstStyle/>
        <a:p>
          <a:endParaRPr lang="en-US"/>
        </a:p>
      </dgm:t>
    </dgm:pt>
    <dgm:pt modelId="{F8ADDB2A-2689-4ACF-8222-B372EB5C8D35}" type="pres">
      <dgm:prSet presAssocID="{F05611F0-8256-4954-B6CB-ED6B4F2DD397}" presName="bottomLine" presStyleLbl="alignNode1" presStyleIdx="3" presStyleCnt="10">
        <dgm:presLayoutVars/>
      </dgm:prSet>
      <dgm:spPr/>
    </dgm:pt>
    <dgm:pt modelId="{36EB2DDF-B510-4B3C-AF9A-757E14A78E4D}" type="pres">
      <dgm:prSet presAssocID="{F05611F0-8256-4954-B6CB-ED6B4F2DD397}" presName="nodeText" presStyleLbl="bgAccFollowNode1" presStyleIdx="1" presStyleCnt="5">
        <dgm:presLayoutVars>
          <dgm:bulletEnabled val="1"/>
        </dgm:presLayoutVars>
      </dgm:prSet>
      <dgm:spPr/>
      <dgm:t>
        <a:bodyPr/>
        <a:lstStyle/>
        <a:p>
          <a:endParaRPr lang="en-US"/>
        </a:p>
      </dgm:t>
    </dgm:pt>
    <dgm:pt modelId="{8BDDBF6E-ECE6-4E6A-B0D3-17197BA824D3}" type="pres">
      <dgm:prSet presAssocID="{6BD5265A-8333-420D-BDB2-65F10B3EBD76}"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5" custLinFactNeighborX="69"/>
      <dgm:spPr/>
      <dgm:t>
        <a:bodyPr/>
        <a:lstStyle/>
        <a:p>
          <a:endParaRPr lang="en-US"/>
        </a:p>
      </dgm:t>
    </dgm:pt>
    <dgm:pt modelId="{82EE2C17-F664-4616-8F76-97637F08E124}" type="pres">
      <dgm:prSet presAssocID="{A8E2FA08-4DD4-4654-A85D-9A99162D6201}" presName="sibTransNodeCircle" presStyleLbl="alignNode1" presStyleIdx="4" presStyleCnt="10">
        <dgm:presLayoutVars>
          <dgm:chMax val="0"/>
          <dgm:bulletEnabled/>
        </dgm:presLayoutVars>
      </dgm:prSet>
      <dgm:spPr>
        <a:prstGeom prst="rect">
          <a:avLst/>
        </a:prstGeom>
      </dgm:spPr>
      <dgm:t>
        <a:bodyPr/>
        <a:lstStyle/>
        <a:p>
          <a:endParaRPr lang="en-US"/>
        </a:p>
      </dgm:t>
    </dgm:pt>
    <dgm:pt modelId="{96383FDE-483E-4E6D-B151-4FC41C065094}" type="pres">
      <dgm:prSet presAssocID="{22625139-F93A-4F3F-A7AA-4923A01AEDF3}" presName="bottomLine" presStyleLbl="alignNode1" presStyleIdx="5" presStyleCnt="10">
        <dgm:presLayoutVars/>
      </dgm:prSet>
      <dgm:spPr/>
    </dgm:pt>
    <dgm:pt modelId="{BBF86657-8EAE-46E6-B25A-D2056AE50973}" type="pres">
      <dgm:prSet presAssocID="{22625139-F93A-4F3F-A7AA-4923A01AEDF3}" presName="nodeText" presStyleLbl="bgAccFollowNode1" presStyleIdx="2" presStyleCnt="5">
        <dgm:presLayoutVars>
          <dgm:bulletEnabled val="1"/>
        </dgm:presLayoutVars>
      </dgm:prSet>
      <dgm:spPr/>
      <dgm:t>
        <a:bodyPr/>
        <a:lstStyle/>
        <a:p>
          <a:endParaRPr lang="en-US"/>
        </a:p>
      </dgm:t>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5"/>
      <dgm:spPr/>
      <dgm:t>
        <a:bodyPr/>
        <a:lstStyle/>
        <a:p>
          <a:endParaRPr lang="en-US"/>
        </a:p>
      </dgm:t>
    </dgm:pt>
    <dgm:pt modelId="{3CBA3CC0-D70A-4B98-9329-64604EDF25F0}" type="pres">
      <dgm:prSet presAssocID="{2804F27C-9BA9-4D07-AB02-74BE7DFA2C0E}" presName="sibTransNodeCircle" presStyleLbl="alignNode1" presStyleIdx="6" presStyleCnt="10">
        <dgm:presLayoutVars>
          <dgm:chMax val="0"/>
          <dgm:bulletEnabled/>
        </dgm:presLayoutVars>
      </dgm:prSet>
      <dgm:spPr>
        <a:prstGeom prst="rect">
          <a:avLst/>
        </a:prstGeom>
      </dgm:spPr>
      <dgm:t>
        <a:bodyPr/>
        <a:lstStyle/>
        <a:p>
          <a:endParaRPr lang="en-US"/>
        </a:p>
      </dgm:t>
    </dgm:pt>
    <dgm:pt modelId="{5BE72261-3EB3-4585-8739-2FFBAED12B80}" type="pres">
      <dgm:prSet presAssocID="{140952D0-0E1D-4F48-9F16-53581487CFA0}" presName="bottomLine" presStyleLbl="alignNode1" presStyleIdx="7" presStyleCnt="10">
        <dgm:presLayoutVars/>
      </dgm:prSet>
      <dgm:spPr/>
    </dgm:pt>
    <dgm:pt modelId="{64EF213D-B16C-4AC2-8183-B62F7FC17277}" type="pres">
      <dgm:prSet presAssocID="{140952D0-0E1D-4F48-9F16-53581487CFA0}" presName="nodeText" presStyleLbl="bgAccFollowNode1" presStyleIdx="3" presStyleCnt="5">
        <dgm:presLayoutVars>
          <dgm:bulletEnabled val="1"/>
        </dgm:presLayoutVars>
      </dgm:prSet>
      <dgm:spPr/>
      <dgm:t>
        <a:bodyPr/>
        <a:lstStyle/>
        <a:p>
          <a:endParaRPr lang="en-US"/>
        </a:p>
      </dgm:t>
    </dgm:pt>
    <dgm:pt modelId="{5104EC6E-10DA-48BE-A121-0D66CB60A3C3}" type="pres">
      <dgm:prSet presAssocID="{2804F27C-9BA9-4D07-AB02-74BE7DFA2C0E}" presName="sibTrans" presStyleCnt="0"/>
      <dgm:spPr/>
    </dgm:pt>
    <dgm:pt modelId="{A0A34020-1B08-49AD-AD60-D2002D7C7E0A}" type="pres">
      <dgm:prSet presAssocID="{C2F8C7F7-44C4-414A-BCCD-56E91DD0A777}" presName="compositeNode" presStyleCnt="0">
        <dgm:presLayoutVars>
          <dgm:bulletEnabled val="1"/>
        </dgm:presLayoutVars>
      </dgm:prSet>
      <dgm:spPr/>
    </dgm:pt>
    <dgm:pt modelId="{5F8AA2D1-7ADE-4FAB-AB73-E999EB93EDA0}" type="pres">
      <dgm:prSet presAssocID="{C2F8C7F7-44C4-414A-BCCD-56E91DD0A777}" presName="bgRect" presStyleLbl="bgAccFollowNode1" presStyleIdx="4" presStyleCnt="5"/>
      <dgm:spPr/>
      <dgm:t>
        <a:bodyPr/>
        <a:lstStyle/>
        <a:p>
          <a:endParaRPr lang="en-US"/>
        </a:p>
      </dgm:t>
    </dgm:pt>
    <dgm:pt modelId="{FEC87D35-FF68-4830-9865-7026502B7734}" type="pres">
      <dgm:prSet presAssocID="{4E39967D-43EF-4F15-814A-2F491D900D43}" presName="sibTransNodeCircle" presStyleLbl="alignNode1" presStyleIdx="8" presStyleCnt="10">
        <dgm:presLayoutVars>
          <dgm:chMax val="0"/>
          <dgm:bulletEnabled/>
        </dgm:presLayoutVars>
      </dgm:prSet>
      <dgm:spPr>
        <a:prstGeom prst="rect">
          <a:avLst/>
        </a:prstGeom>
      </dgm:spPr>
      <dgm:t>
        <a:bodyPr/>
        <a:lstStyle/>
        <a:p>
          <a:endParaRPr lang="en-US"/>
        </a:p>
      </dgm:t>
    </dgm:pt>
    <dgm:pt modelId="{F57AF353-CCB4-4030-9EEE-1DC7B4B0CC7D}" type="pres">
      <dgm:prSet presAssocID="{C2F8C7F7-44C4-414A-BCCD-56E91DD0A777}" presName="bottomLine" presStyleLbl="alignNode1" presStyleIdx="9" presStyleCnt="10">
        <dgm:presLayoutVars/>
      </dgm:prSet>
      <dgm:spPr/>
    </dgm:pt>
    <dgm:pt modelId="{9CC4D03B-B44B-4A64-A041-4758701F1C59}" type="pres">
      <dgm:prSet presAssocID="{C2F8C7F7-44C4-414A-BCCD-56E91DD0A777}" presName="nodeText" presStyleLbl="bgAccFollowNode1" presStyleIdx="4" presStyleCnt="5">
        <dgm:presLayoutVars>
          <dgm:bulletEnabled val="1"/>
        </dgm:presLayoutVars>
      </dgm:prSet>
      <dgm:spPr/>
      <dgm:t>
        <a:bodyPr/>
        <a:lstStyle/>
        <a:p>
          <a:endParaRPr lang="en-US"/>
        </a:p>
      </dgm:t>
    </dgm:pt>
  </dgm:ptLst>
  <dgm:cxnLst>
    <dgm:cxn modelId="{40CAD671-AB1B-4EF2-BD4C-E4C43639C27E}" type="presOf" srcId="{2EE95FC5-CD6B-4A50-9262-DC414E16C3EA}" destId="{5947A689-FC4A-4FDF-BDDD-890A8474DEF9}" srcOrd="0" destOrd="0" presId="urn:microsoft.com/office/officeart/2016/7/layout/BasicLinearProcessNumbered#1"/>
    <dgm:cxn modelId="{7043076B-C1A0-4D82-B9C2-7389C21548EF}" type="presOf" srcId="{22625139-F93A-4F3F-A7AA-4923A01AEDF3}" destId="{BBF86657-8EAE-46E6-B25A-D2056AE50973}" srcOrd="1" destOrd="0" presId="urn:microsoft.com/office/officeart/2016/7/layout/BasicLinearProcessNumbered#1"/>
    <dgm:cxn modelId="{CBD31B8E-CB23-4FA8-93FE-5BB4814BBB0B}" type="presOf" srcId="{2804F27C-9BA9-4D07-AB02-74BE7DFA2C0E}" destId="{3CBA3CC0-D70A-4B98-9329-64604EDF25F0}" srcOrd="0" destOrd="0" presId="urn:microsoft.com/office/officeart/2016/7/layout/BasicLinearProcessNumbered#1"/>
    <dgm:cxn modelId="{FC7721F0-429B-4CE7-BE98-C2F3C41FE9C7}" srcId="{D0F07F19-1F50-4B42-A7A0-278DF9D25BB1}" destId="{22625139-F93A-4F3F-A7AA-4923A01AEDF3}" srcOrd="2" destOrd="0" parTransId="{F549A0EB-6BE9-4749-8336-B02A279AE302}" sibTransId="{A8E2FA08-4DD4-4654-A85D-9A99162D6201}"/>
    <dgm:cxn modelId="{A4B80D2D-7E35-421F-8BF9-55B39C33B9BE}" type="presOf" srcId="{A8E2FA08-4DD4-4654-A85D-9A99162D6201}" destId="{82EE2C17-F664-4616-8F76-97637F08E124}" srcOrd="0" destOrd="0" presId="urn:microsoft.com/office/officeart/2016/7/layout/BasicLinearProcessNumbered#1"/>
    <dgm:cxn modelId="{23907F3B-DE45-45CF-9707-5E4F6F6973DA}" type="presOf" srcId="{D0F07F19-1F50-4B42-A7A0-278DF9D25BB1}" destId="{C09B749D-9CF7-492C-B341-D9553818451B}" srcOrd="0" destOrd="0" presId="urn:microsoft.com/office/officeart/2016/7/layout/BasicLinearProcessNumbered#1"/>
    <dgm:cxn modelId="{9CDE7D88-716E-4C97-9A52-FF7131643C5F}" type="presOf" srcId="{F05611F0-8256-4954-B6CB-ED6B4F2DD397}" destId="{36EB2DDF-B510-4B3C-AF9A-757E14A78E4D}" srcOrd="1" destOrd="0" presId="urn:microsoft.com/office/officeart/2016/7/layout/BasicLinearProcessNumbered#1"/>
    <dgm:cxn modelId="{C0185933-A2E8-4CA8-BE2D-4651F528D2DE}" type="presOf" srcId="{2EE95FC5-CD6B-4A50-9262-DC414E16C3EA}" destId="{815671D8-22AE-4967-8461-EBC1C9F97F94}" srcOrd="1" destOrd="0" presId="urn:microsoft.com/office/officeart/2016/7/layout/BasicLinearProcessNumbered#1"/>
    <dgm:cxn modelId="{27E5EDFC-7359-48F6-8E3F-270CF15B8D2C}" type="presOf" srcId="{140952D0-0E1D-4F48-9F16-53581487CFA0}" destId="{64EF213D-B16C-4AC2-8183-B62F7FC17277}" srcOrd="1" destOrd="0" presId="urn:microsoft.com/office/officeart/2016/7/layout/BasicLinearProcessNumbered#1"/>
    <dgm:cxn modelId="{40F5D2CB-DECC-41AF-8388-AD6EA6907126}" type="presOf" srcId="{6BD5265A-8333-420D-BDB2-65F10B3EBD76}" destId="{DAC041B6-6570-477A-B4C1-5CB7E0EFE0DC}" srcOrd="0" destOrd="0" presId="urn:microsoft.com/office/officeart/2016/7/layout/BasicLinearProcessNumbered#1"/>
    <dgm:cxn modelId="{DD5C168A-90C7-41E2-9576-A79BBC6325CE}" type="presOf" srcId="{C99EBBB1-E916-471C-83C9-ABE85B42AC26}" destId="{94E9EF1A-1D07-4210-9402-6C559E90358A}" srcOrd="0" destOrd="0" presId="urn:microsoft.com/office/officeart/2016/7/layout/BasicLinearProcessNumbered#1"/>
    <dgm:cxn modelId="{2218E939-6CA8-4442-A4E7-EF92FEA01DDF}" type="presOf" srcId="{140952D0-0E1D-4F48-9F16-53581487CFA0}" destId="{7ACBA089-E576-4FF4-865F-C3BBF7659A23}" srcOrd="0" destOrd="0" presId="urn:microsoft.com/office/officeart/2016/7/layout/BasicLinearProcessNumbered#1"/>
    <dgm:cxn modelId="{6C312549-8F7E-4A80-AB71-9D3156BFBF4C}" type="presOf" srcId="{C2F8C7F7-44C4-414A-BCCD-56E91DD0A777}" destId="{5F8AA2D1-7ADE-4FAB-AB73-E999EB93EDA0}" srcOrd="0" destOrd="0" presId="urn:microsoft.com/office/officeart/2016/7/layout/BasicLinearProcessNumbered#1"/>
    <dgm:cxn modelId="{AFE8A667-BFCC-42CE-A7FE-3066C60B154E}" type="presOf" srcId="{F05611F0-8256-4954-B6CB-ED6B4F2DD397}" destId="{5C8F9B26-840A-4F96-8D27-2D7E00511C9A}" srcOrd="0"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40CCC9E3-44E6-462B-900C-44AC8FC352F3}" type="presOf" srcId="{4E39967D-43EF-4F15-814A-2F491D900D43}" destId="{FEC87D35-FF68-4830-9865-7026502B7734}" srcOrd="0"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14D43B81-F92D-4CD8-9D1E-78CBF092C750}" srcId="{D0F07F19-1F50-4B42-A7A0-278DF9D25BB1}" destId="{C2F8C7F7-44C4-414A-BCCD-56E91DD0A777}" srcOrd="4" destOrd="0" parTransId="{E6C6DF88-9436-40D7-BA84-18FE896A6151}" sibTransId="{4E39967D-43EF-4F15-814A-2F491D900D43}"/>
    <dgm:cxn modelId="{E061BDEB-384B-4165-AF47-0D2CE9C70384}" type="presOf" srcId="{C2F8C7F7-44C4-414A-BCCD-56E91DD0A777}" destId="{9CC4D03B-B44B-4A64-A041-4758701F1C59}" srcOrd="1" destOrd="0" presId="urn:microsoft.com/office/officeart/2016/7/layout/BasicLinearProcessNumbered#1"/>
    <dgm:cxn modelId="{914FACD2-336A-4471-9E99-312B3F8EAB04}" srcId="{D0F07F19-1F50-4B42-A7A0-278DF9D25BB1}" destId="{F05611F0-8256-4954-B6CB-ED6B4F2DD397}" srcOrd="1" destOrd="0" parTransId="{CD7328D6-9FAE-4506-9BDB-E06A571EC1D4}" sibTransId="{6BD5265A-8333-420D-BDB2-65F10B3EBD76}"/>
    <dgm:cxn modelId="{D0999FEB-3F13-4B99-8767-7340A2A83933}" type="presOf" srcId="{22625139-F93A-4F3F-A7AA-4923A01AEDF3}" destId="{83253AE2-89B5-4ADC-817A-FEF4E0BC4B49}" srcOrd="0" destOrd="0" presId="urn:microsoft.com/office/officeart/2016/7/layout/BasicLinearProcessNumbered#1"/>
    <dgm:cxn modelId="{B5FABEA6-FE83-4DC3-A3AB-25B621203785}" type="presParOf" srcId="{C09B749D-9CF7-492C-B341-D9553818451B}" destId="{8EEF3829-836D-4E60-A9BC-8F0AD18883EE}" srcOrd="0" destOrd="0" presId="urn:microsoft.com/office/officeart/2016/7/layout/BasicLinearProcessNumbered#1"/>
    <dgm:cxn modelId="{E8C71572-9F0A-4ED2-BA52-A961EB56A76C}" type="presParOf" srcId="{8EEF3829-836D-4E60-A9BC-8F0AD18883EE}" destId="{5947A689-FC4A-4FDF-BDDD-890A8474DEF9}" srcOrd="0" destOrd="0" presId="urn:microsoft.com/office/officeart/2016/7/layout/BasicLinearProcessNumbered#1"/>
    <dgm:cxn modelId="{67C04E6E-4316-4DC8-9615-DBC47E4DDF35}" type="presParOf" srcId="{8EEF3829-836D-4E60-A9BC-8F0AD18883EE}" destId="{94E9EF1A-1D07-4210-9402-6C559E90358A}" srcOrd="1" destOrd="0" presId="urn:microsoft.com/office/officeart/2016/7/layout/BasicLinearProcessNumbered#1"/>
    <dgm:cxn modelId="{003FA2D7-FBDD-45A5-BDB1-BBCD5557649A}" type="presParOf" srcId="{8EEF3829-836D-4E60-A9BC-8F0AD18883EE}" destId="{B9E74D06-8974-46A7-BDE8-CAC0846523DB}" srcOrd="2" destOrd="0" presId="urn:microsoft.com/office/officeart/2016/7/layout/BasicLinearProcessNumbered#1"/>
    <dgm:cxn modelId="{3E9A9986-48DD-4CC7-91FE-1707EBC7E65A}" type="presParOf" srcId="{8EEF3829-836D-4E60-A9BC-8F0AD18883EE}" destId="{815671D8-22AE-4967-8461-EBC1C9F97F94}" srcOrd="3" destOrd="0" presId="urn:microsoft.com/office/officeart/2016/7/layout/BasicLinearProcessNumbered#1"/>
    <dgm:cxn modelId="{2711AD4E-AE27-4FCF-8A6A-77C0EB08E796}" type="presParOf" srcId="{C09B749D-9CF7-492C-B341-D9553818451B}" destId="{4345A606-3100-40DC-847D-F26F8DFFB0A4}" srcOrd="1" destOrd="0" presId="urn:microsoft.com/office/officeart/2016/7/layout/BasicLinearProcessNumbered#1"/>
    <dgm:cxn modelId="{71DE8450-1714-444C-A82B-015776242CCF}" type="presParOf" srcId="{C09B749D-9CF7-492C-B341-D9553818451B}" destId="{9D438F26-CD1B-4D67-AF02-B4D0BD99464E}" srcOrd="2" destOrd="0" presId="urn:microsoft.com/office/officeart/2016/7/layout/BasicLinearProcessNumbered#1"/>
    <dgm:cxn modelId="{5C537732-B693-4D12-B5ED-85D7EFE25956}" type="presParOf" srcId="{9D438F26-CD1B-4D67-AF02-B4D0BD99464E}" destId="{5C8F9B26-840A-4F96-8D27-2D7E00511C9A}" srcOrd="0" destOrd="0" presId="urn:microsoft.com/office/officeart/2016/7/layout/BasicLinearProcessNumbered#1"/>
    <dgm:cxn modelId="{A7EE3BFC-F03A-45E6-B212-83404EE12240}" type="presParOf" srcId="{9D438F26-CD1B-4D67-AF02-B4D0BD99464E}" destId="{DAC041B6-6570-477A-B4C1-5CB7E0EFE0DC}" srcOrd="1" destOrd="0" presId="urn:microsoft.com/office/officeart/2016/7/layout/BasicLinearProcessNumbered#1"/>
    <dgm:cxn modelId="{5F897C40-4F74-425D-8ECE-E06A106892E5}" type="presParOf" srcId="{9D438F26-CD1B-4D67-AF02-B4D0BD99464E}" destId="{F8ADDB2A-2689-4ACF-8222-B372EB5C8D35}" srcOrd="2" destOrd="0" presId="urn:microsoft.com/office/officeart/2016/7/layout/BasicLinearProcessNumbered#1"/>
    <dgm:cxn modelId="{B161A182-985E-47E7-B65C-F6AD87BFA0F7}" type="presParOf" srcId="{9D438F26-CD1B-4D67-AF02-B4D0BD99464E}" destId="{36EB2DDF-B510-4B3C-AF9A-757E14A78E4D}" srcOrd="3" destOrd="0" presId="urn:microsoft.com/office/officeart/2016/7/layout/BasicLinearProcessNumbered#1"/>
    <dgm:cxn modelId="{FDEB4A67-6531-4467-87D6-1AE9F901F051}" type="presParOf" srcId="{C09B749D-9CF7-492C-B341-D9553818451B}" destId="{8BDDBF6E-ECE6-4E6A-B0D3-17197BA824D3}" srcOrd="3" destOrd="0" presId="urn:microsoft.com/office/officeart/2016/7/layout/BasicLinearProcessNumbered#1"/>
    <dgm:cxn modelId="{5792E72B-E132-444A-BAAD-0F2F78F0396C}" type="presParOf" srcId="{C09B749D-9CF7-492C-B341-D9553818451B}" destId="{5419C900-3474-4480-82CB-923AF8027A48}" srcOrd="4" destOrd="0" presId="urn:microsoft.com/office/officeart/2016/7/layout/BasicLinearProcessNumbered#1"/>
    <dgm:cxn modelId="{9985658F-827E-4C3E-901A-BB8B62931A97}" type="presParOf" srcId="{5419C900-3474-4480-82CB-923AF8027A48}" destId="{83253AE2-89B5-4ADC-817A-FEF4E0BC4B49}" srcOrd="0" destOrd="0" presId="urn:microsoft.com/office/officeart/2016/7/layout/BasicLinearProcessNumbered#1"/>
    <dgm:cxn modelId="{48A7D195-BEC4-4325-8BFF-25B8CA13DC53}" type="presParOf" srcId="{5419C900-3474-4480-82CB-923AF8027A48}" destId="{82EE2C17-F664-4616-8F76-97637F08E124}" srcOrd="1" destOrd="0" presId="urn:microsoft.com/office/officeart/2016/7/layout/BasicLinearProcessNumbered#1"/>
    <dgm:cxn modelId="{DFA21DE9-D23E-4AEC-984F-38954304B882}" type="presParOf" srcId="{5419C900-3474-4480-82CB-923AF8027A48}" destId="{96383FDE-483E-4E6D-B151-4FC41C065094}" srcOrd="2" destOrd="0" presId="urn:microsoft.com/office/officeart/2016/7/layout/BasicLinearProcessNumbered#1"/>
    <dgm:cxn modelId="{110189D1-9E6B-4E0C-8667-C0A3012E8A84}" type="presParOf" srcId="{5419C900-3474-4480-82CB-923AF8027A48}" destId="{BBF86657-8EAE-46E6-B25A-D2056AE50973}" srcOrd="3" destOrd="0" presId="urn:microsoft.com/office/officeart/2016/7/layout/BasicLinearProcessNumbered#1"/>
    <dgm:cxn modelId="{6F4652E6-670E-47E1-8BB6-F10FC0002FE5}" type="presParOf" srcId="{C09B749D-9CF7-492C-B341-D9553818451B}" destId="{8DC76FCE-F8A0-43BB-94B0-26867DA9F629}" srcOrd="5" destOrd="0" presId="urn:microsoft.com/office/officeart/2016/7/layout/BasicLinearProcessNumbered#1"/>
    <dgm:cxn modelId="{952C4F1E-455C-44B2-8633-E11FFDA1CF16}" type="presParOf" srcId="{C09B749D-9CF7-492C-B341-D9553818451B}" destId="{46746BF8-8C13-403D-B74A-6BA79A7FA811}" srcOrd="6" destOrd="0" presId="urn:microsoft.com/office/officeart/2016/7/layout/BasicLinearProcessNumbered#1"/>
    <dgm:cxn modelId="{199291F3-CB47-4BB7-8551-CC7D94A62A3D}" type="presParOf" srcId="{46746BF8-8C13-403D-B74A-6BA79A7FA811}" destId="{7ACBA089-E576-4FF4-865F-C3BBF7659A23}" srcOrd="0" destOrd="0" presId="urn:microsoft.com/office/officeart/2016/7/layout/BasicLinearProcessNumbered#1"/>
    <dgm:cxn modelId="{14456339-3232-4F27-8745-6AE7ED279122}" type="presParOf" srcId="{46746BF8-8C13-403D-B74A-6BA79A7FA811}" destId="{3CBA3CC0-D70A-4B98-9329-64604EDF25F0}" srcOrd="1" destOrd="0" presId="urn:microsoft.com/office/officeart/2016/7/layout/BasicLinearProcessNumbered#1"/>
    <dgm:cxn modelId="{A8938D10-3458-4190-A261-C341522970A2}" type="presParOf" srcId="{46746BF8-8C13-403D-B74A-6BA79A7FA811}" destId="{5BE72261-3EB3-4585-8739-2FFBAED12B80}" srcOrd="2" destOrd="0" presId="urn:microsoft.com/office/officeart/2016/7/layout/BasicLinearProcessNumbered#1"/>
    <dgm:cxn modelId="{C1F113A0-9F7B-4396-8E1F-EC384DF862FF}" type="presParOf" srcId="{46746BF8-8C13-403D-B74A-6BA79A7FA811}" destId="{64EF213D-B16C-4AC2-8183-B62F7FC17277}" srcOrd="3" destOrd="0" presId="urn:microsoft.com/office/officeart/2016/7/layout/BasicLinearProcessNumbered#1"/>
    <dgm:cxn modelId="{4131D598-AA25-4B7C-AFA7-9029885EA773}" type="presParOf" srcId="{C09B749D-9CF7-492C-B341-D9553818451B}" destId="{5104EC6E-10DA-48BE-A121-0D66CB60A3C3}" srcOrd="7" destOrd="0" presId="urn:microsoft.com/office/officeart/2016/7/layout/BasicLinearProcessNumbered#1"/>
    <dgm:cxn modelId="{BE67DCDF-2356-4D88-99B3-83434EDCF878}" type="presParOf" srcId="{C09B749D-9CF7-492C-B341-D9553818451B}" destId="{A0A34020-1B08-49AD-AD60-D2002D7C7E0A}" srcOrd="8" destOrd="0" presId="urn:microsoft.com/office/officeart/2016/7/layout/BasicLinearProcessNumbered#1"/>
    <dgm:cxn modelId="{7647E02E-AFDE-4458-BBF1-C11FE2DBD1C6}" type="presParOf" srcId="{A0A34020-1B08-49AD-AD60-D2002D7C7E0A}" destId="{5F8AA2D1-7ADE-4FAB-AB73-E999EB93EDA0}" srcOrd="0" destOrd="0" presId="urn:microsoft.com/office/officeart/2016/7/layout/BasicLinearProcessNumbered#1"/>
    <dgm:cxn modelId="{948C3455-F5CB-4096-AEED-6BBC191AA5B8}" type="presParOf" srcId="{A0A34020-1B08-49AD-AD60-D2002D7C7E0A}" destId="{FEC87D35-FF68-4830-9865-7026502B7734}" srcOrd="1" destOrd="0" presId="urn:microsoft.com/office/officeart/2016/7/layout/BasicLinearProcessNumbered#1"/>
    <dgm:cxn modelId="{012855BB-F5B9-4D56-90E8-9EFFB3D195DD}" type="presParOf" srcId="{A0A34020-1B08-49AD-AD60-D2002D7C7E0A}" destId="{F57AF353-CCB4-4030-9EEE-1DC7B4B0CC7D}" srcOrd="2" destOrd="0" presId="urn:microsoft.com/office/officeart/2016/7/layout/BasicLinearProcessNumbered#1"/>
    <dgm:cxn modelId="{4E5AA3F4-3105-458B-AFF9-4DE384A7EEAB}" type="presParOf" srcId="{A0A34020-1B08-49AD-AD60-D2002D7C7E0A}" destId="{9CC4D03B-B44B-4A64-A041-4758701F1C59}" srcOrd="3" destOrd="0" presId="urn:microsoft.com/office/officeart/2016/7/layout/BasicLinearProcessNumbere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74E31-C217-4439-8664-C73D787C2ADE}">
      <dsp:nvSpPr>
        <dsp:cNvPr id="0" name=""/>
        <dsp:cNvSpPr/>
      </dsp:nvSpPr>
      <dsp:spPr>
        <a:xfrm rot="5400000">
          <a:off x="29623" y="106408"/>
          <a:ext cx="2018292" cy="21099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Sitka Subheading"/>
            </a:rPr>
            <a:t>Family</a:t>
          </a:r>
          <a:endParaRPr lang="en-US" sz="2800" kern="1200" dirty="0"/>
        </a:p>
      </dsp:txBody>
      <dsp:txXfrm rot="-5400000">
        <a:off x="-16228" y="152259"/>
        <a:ext cx="2109995" cy="2018292"/>
      </dsp:txXfrm>
    </dsp:sp>
    <dsp:sp modelId="{56C3C17D-9CFC-4ABB-8199-C8C128BEF780}">
      <dsp:nvSpPr>
        <dsp:cNvPr id="0" name=""/>
        <dsp:cNvSpPr/>
      </dsp:nvSpPr>
      <dsp:spPr>
        <a:xfrm rot="5400000">
          <a:off x="4296681" y="-2178675"/>
          <a:ext cx="1585851" cy="59951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a:latin typeface="Sitka Subheading"/>
            </a:rPr>
            <a:t>Parent of a constituent</a:t>
          </a:r>
          <a:endParaRPr lang="en-US" sz="2800" kern="1200" dirty="0"/>
        </a:p>
        <a:p>
          <a:pPr marL="285750" lvl="1" indent="-285750" algn="l" defTabSz="1244600" rtl="0">
            <a:lnSpc>
              <a:spcPct val="90000"/>
            </a:lnSpc>
            <a:spcBef>
              <a:spcPct val="0"/>
            </a:spcBef>
            <a:spcAft>
              <a:spcPct val="15000"/>
            </a:spcAft>
            <a:buChar char="••"/>
          </a:pPr>
          <a:r>
            <a:rPr lang="en-US" sz="2800" kern="1200" dirty="0">
              <a:latin typeface="Sitka Subheading"/>
            </a:rPr>
            <a:t>Story Time</a:t>
          </a:r>
          <a:endParaRPr lang="en-US" sz="2800" kern="1200" dirty="0"/>
        </a:p>
      </dsp:txBody>
      <dsp:txXfrm rot="-5400000">
        <a:off x="2092048" y="103373"/>
        <a:ext cx="5917703" cy="1431021"/>
      </dsp:txXfrm>
    </dsp:sp>
    <dsp:sp modelId="{BF1DD3DA-3599-4EC9-B661-588E7829532F}">
      <dsp:nvSpPr>
        <dsp:cNvPr id="0" name=""/>
        <dsp:cNvSpPr/>
      </dsp:nvSpPr>
      <dsp:spPr>
        <a:xfrm rot="5400000">
          <a:off x="25469" y="1935800"/>
          <a:ext cx="2018292" cy="21016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endParaRPr lang="en-US" sz="1800" kern="1200" dirty="0">
            <a:latin typeface="Sitka Subheading"/>
          </a:endParaRPr>
        </a:p>
        <a:p>
          <a:pPr lvl="0" algn="ctr" defTabSz="800100" rtl="0">
            <a:lnSpc>
              <a:spcPct val="90000"/>
            </a:lnSpc>
            <a:spcBef>
              <a:spcPct val="0"/>
            </a:spcBef>
            <a:spcAft>
              <a:spcPct val="35000"/>
            </a:spcAft>
          </a:pPr>
          <a:r>
            <a:rPr lang="en-US" sz="2800" kern="1200" dirty="0">
              <a:latin typeface="Sitka Subheading"/>
            </a:rPr>
            <a:t>Family Leadership</a:t>
          </a:r>
          <a:endParaRPr lang="en-US" sz="2800" kern="1200" dirty="0"/>
        </a:p>
      </dsp:txBody>
      <dsp:txXfrm rot="-5400000">
        <a:off x="-16228" y="1977497"/>
        <a:ext cx="2101687" cy="2018292"/>
      </dsp:txXfrm>
    </dsp:sp>
    <dsp:sp modelId="{2136543C-4D03-49B1-9604-6F6545497FF9}">
      <dsp:nvSpPr>
        <dsp:cNvPr id="0" name=""/>
        <dsp:cNvSpPr/>
      </dsp:nvSpPr>
      <dsp:spPr>
        <a:xfrm rot="5400000">
          <a:off x="4745269" y="-700971"/>
          <a:ext cx="1399419" cy="67839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a:latin typeface="Sitka Subheading"/>
            </a:rPr>
            <a:t>F2F Spanish Call</a:t>
          </a:r>
          <a:endParaRPr lang="en-US" sz="2800" kern="1200" dirty="0"/>
        </a:p>
        <a:p>
          <a:pPr marL="285750" lvl="1" indent="-285750" algn="l" defTabSz="1244600" rtl="0">
            <a:lnSpc>
              <a:spcPct val="90000"/>
            </a:lnSpc>
            <a:spcBef>
              <a:spcPct val="0"/>
            </a:spcBef>
            <a:spcAft>
              <a:spcPct val="15000"/>
            </a:spcAft>
            <a:buChar char="••"/>
          </a:pPr>
          <a:r>
            <a:rPr lang="en-US" sz="2800" kern="1200" dirty="0">
              <a:latin typeface="Sitka Subheading"/>
            </a:rPr>
            <a:t>Florida Parents for DeafBlind</a:t>
          </a:r>
          <a:endParaRPr lang="en-US" sz="2800" kern="1200" dirty="0"/>
        </a:p>
        <a:p>
          <a:pPr marL="285750" lvl="1" indent="-285750" algn="l" defTabSz="1244600" rtl="0">
            <a:lnSpc>
              <a:spcPct val="90000"/>
            </a:lnSpc>
            <a:spcBef>
              <a:spcPct val="0"/>
            </a:spcBef>
            <a:spcAft>
              <a:spcPct val="15000"/>
            </a:spcAft>
            <a:buChar char="••"/>
          </a:pPr>
          <a:r>
            <a:rPr lang="en-US" sz="2800" kern="1200" dirty="0">
              <a:latin typeface="Sitka Subheading"/>
            </a:rPr>
            <a:t>Attendant FL Family Leaders Network</a:t>
          </a:r>
          <a:endParaRPr lang="en-US" sz="2800" kern="1200" dirty="0"/>
        </a:p>
      </dsp:txBody>
      <dsp:txXfrm rot="-5400000">
        <a:off x="2053002" y="2059610"/>
        <a:ext cx="6715639" cy="1262791"/>
      </dsp:txXfrm>
    </dsp:sp>
    <dsp:sp modelId="{D5FDF3AE-9184-40D3-9B63-7BF39E749241}">
      <dsp:nvSpPr>
        <dsp:cNvPr id="0" name=""/>
        <dsp:cNvSpPr/>
      </dsp:nvSpPr>
      <dsp:spPr>
        <a:xfrm rot="5400000">
          <a:off x="14581" y="3897272"/>
          <a:ext cx="2103262" cy="216488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latin typeface="Sitka Subheading"/>
            </a:rPr>
            <a:t>Collaboration</a:t>
          </a:r>
          <a:endParaRPr lang="en-US" sz="2700" kern="1200" dirty="0"/>
        </a:p>
      </dsp:txBody>
      <dsp:txXfrm rot="-5400000">
        <a:off x="-16229" y="3928082"/>
        <a:ext cx="2164882" cy="2103262"/>
      </dsp:txXfrm>
    </dsp:sp>
    <dsp:sp modelId="{090CBB64-03D8-4EB1-910C-3E16601EFD8A}">
      <dsp:nvSpPr>
        <dsp:cNvPr id="0" name=""/>
        <dsp:cNvSpPr/>
      </dsp:nvSpPr>
      <dsp:spPr>
        <a:xfrm rot="5400000">
          <a:off x="4739438" y="1300726"/>
          <a:ext cx="1474275" cy="670261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a:latin typeface="Sitka Subheading"/>
            </a:rPr>
            <a:t>Parent Calls with FAVI and Early Steps</a:t>
          </a:r>
          <a:endParaRPr lang="en-US" sz="2800" kern="1200" dirty="0"/>
        </a:p>
        <a:p>
          <a:pPr marL="285750" lvl="1" indent="-285750" algn="l" defTabSz="1244600" rtl="0">
            <a:lnSpc>
              <a:spcPct val="90000"/>
            </a:lnSpc>
            <a:spcBef>
              <a:spcPct val="0"/>
            </a:spcBef>
            <a:spcAft>
              <a:spcPct val="15000"/>
            </a:spcAft>
            <a:buChar char="••"/>
          </a:pPr>
          <a:r>
            <a:rPr lang="en-US" sz="2800" kern="1200" dirty="0">
              <a:latin typeface="Sitka Subheading"/>
            </a:rPr>
            <a:t>Wellness Workshops with               FND Family Star</a:t>
          </a:r>
        </a:p>
      </dsp:txBody>
      <dsp:txXfrm rot="-5400000">
        <a:off x="2125269" y="3986863"/>
        <a:ext cx="6630646" cy="13303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3858" y="778983"/>
          <a:ext cx="2088986" cy="2924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lvl="0" algn="l" defTabSz="889000">
            <a:lnSpc>
              <a:spcPct val="90000"/>
            </a:lnSpc>
            <a:spcBef>
              <a:spcPct val="0"/>
            </a:spcBef>
            <a:spcAft>
              <a:spcPct val="35000"/>
            </a:spcAft>
          </a:pPr>
          <a:r>
            <a:rPr lang="en-US" sz="2000" kern="1200" dirty="0">
              <a:solidFill>
                <a:schemeClr val="accent1">
                  <a:lumMod val="75000"/>
                </a:schemeClr>
              </a:solidFill>
            </a:rPr>
            <a:t>Providing Accessible Instructional Materials and Assessments</a:t>
          </a:r>
          <a:endParaRPr lang="en-US" sz="1600" kern="1200" dirty="0"/>
        </a:p>
      </dsp:txBody>
      <dsp:txXfrm>
        <a:off x="3858" y="1890324"/>
        <a:ext cx="2088986" cy="1754748"/>
      </dsp:txXfrm>
    </dsp:sp>
    <dsp:sp modelId="{94E9EF1A-1D07-4210-9402-6C559E90358A}">
      <dsp:nvSpPr>
        <dsp:cNvPr id="0" name=""/>
        <dsp:cNvSpPr/>
      </dsp:nvSpPr>
      <dsp:spPr>
        <a:xfrm>
          <a:off x="609664" y="1071441"/>
          <a:ext cx="877374" cy="8773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lvl="0" algn="ctr" defTabSz="2133600">
            <a:lnSpc>
              <a:spcPct val="90000"/>
            </a:lnSpc>
            <a:spcBef>
              <a:spcPct val="0"/>
            </a:spcBef>
            <a:spcAft>
              <a:spcPct val="35000"/>
            </a:spcAft>
          </a:pPr>
          <a:r>
            <a:rPr lang="en-US" sz="4800" kern="1200"/>
            <a:t>1</a:t>
          </a:r>
          <a:endParaRPr lang="en-US" sz="4800" kern="1200" dirty="0"/>
        </a:p>
      </dsp:txBody>
      <dsp:txXfrm>
        <a:off x="609664" y="1071441"/>
        <a:ext cx="877374" cy="877374"/>
      </dsp:txXfrm>
    </dsp:sp>
    <dsp:sp modelId="{B9E74D06-8974-46A7-BDE8-CAC0846523DB}">
      <dsp:nvSpPr>
        <dsp:cNvPr id="0" name=""/>
        <dsp:cNvSpPr/>
      </dsp:nvSpPr>
      <dsp:spPr>
        <a:xfrm>
          <a:off x="3858" y="3703492"/>
          <a:ext cx="208898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8F9B26-840A-4F96-8D27-2D7E00511C9A}">
      <dsp:nvSpPr>
        <dsp:cNvPr id="0" name=""/>
        <dsp:cNvSpPr/>
      </dsp:nvSpPr>
      <dsp:spPr>
        <a:xfrm>
          <a:off x="2282482" y="759739"/>
          <a:ext cx="2088986" cy="2924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lvl="0" algn="l" defTabSz="889000">
            <a:lnSpc>
              <a:spcPct val="90000"/>
            </a:lnSpc>
            <a:spcBef>
              <a:spcPct val="0"/>
            </a:spcBef>
            <a:spcAft>
              <a:spcPct val="35000"/>
            </a:spcAft>
          </a:pPr>
          <a:r>
            <a:rPr lang="en-US" sz="2000" kern="1200" dirty="0">
              <a:solidFill>
                <a:schemeClr val="accent1">
                  <a:lumMod val="75000"/>
                </a:schemeClr>
              </a:solidFill>
            </a:rPr>
            <a:t>Professional Development Opportunities </a:t>
          </a:r>
          <a:endParaRPr lang="en-US" sz="1500" kern="1200" dirty="0"/>
        </a:p>
      </dsp:txBody>
      <dsp:txXfrm>
        <a:off x="2282482" y="1871080"/>
        <a:ext cx="2088986" cy="1754748"/>
      </dsp:txXfrm>
    </dsp:sp>
    <dsp:sp modelId="{DAC041B6-6570-477A-B4C1-5CB7E0EFE0DC}">
      <dsp:nvSpPr>
        <dsp:cNvPr id="0" name=""/>
        <dsp:cNvSpPr/>
      </dsp:nvSpPr>
      <dsp:spPr>
        <a:xfrm>
          <a:off x="2907549" y="1071441"/>
          <a:ext cx="877374" cy="8773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lvl="0" algn="ctr" defTabSz="2133600">
            <a:lnSpc>
              <a:spcPct val="90000"/>
            </a:lnSpc>
            <a:spcBef>
              <a:spcPct val="0"/>
            </a:spcBef>
            <a:spcAft>
              <a:spcPct val="35000"/>
            </a:spcAft>
          </a:pPr>
          <a:r>
            <a:rPr lang="en-US" sz="4800" kern="1200"/>
            <a:t>2</a:t>
          </a:r>
          <a:endParaRPr lang="en-US" sz="4800" kern="1200" dirty="0"/>
        </a:p>
      </dsp:txBody>
      <dsp:txXfrm>
        <a:off x="2907549" y="1071441"/>
        <a:ext cx="877374" cy="877374"/>
      </dsp:txXfrm>
    </dsp:sp>
    <dsp:sp modelId="{F8ADDB2A-2689-4ACF-8222-B372EB5C8D35}">
      <dsp:nvSpPr>
        <dsp:cNvPr id="0" name=""/>
        <dsp:cNvSpPr/>
      </dsp:nvSpPr>
      <dsp:spPr>
        <a:xfrm>
          <a:off x="2301743" y="3703492"/>
          <a:ext cx="208898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4601069" y="778983"/>
          <a:ext cx="2088986" cy="2924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lvl="0" algn="l" defTabSz="800100">
            <a:lnSpc>
              <a:spcPct val="90000"/>
            </a:lnSpc>
            <a:spcBef>
              <a:spcPct val="0"/>
            </a:spcBef>
            <a:spcAft>
              <a:spcPct val="35000"/>
            </a:spcAft>
          </a:pPr>
          <a:r>
            <a:rPr lang="en-US" sz="1800" kern="1200" dirty="0">
              <a:solidFill>
                <a:schemeClr val="accent1">
                  <a:lumMod val="75000"/>
                </a:schemeClr>
              </a:solidFill>
            </a:rPr>
            <a:t>Managing Federal Quota Program from American Printing House for the Blind </a:t>
          </a:r>
          <a:endParaRPr lang="en-US" sz="1800" kern="1200" dirty="0"/>
        </a:p>
      </dsp:txBody>
      <dsp:txXfrm>
        <a:off x="4601069" y="1890324"/>
        <a:ext cx="2088986" cy="1754748"/>
      </dsp:txXfrm>
    </dsp:sp>
    <dsp:sp modelId="{82EE2C17-F664-4616-8F76-97637F08E124}">
      <dsp:nvSpPr>
        <dsp:cNvPr id="0" name=""/>
        <dsp:cNvSpPr/>
      </dsp:nvSpPr>
      <dsp:spPr>
        <a:xfrm>
          <a:off x="5205434" y="1071441"/>
          <a:ext cx="877374" cy="8773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lvl="0" algn="ctr" defTabSz="2133600">
            <a:lnSpc>
              <a:spcPct val="90000"/>
            </a:lnSpc>
            <a:spcBef>
              <a:spcPct val="0"/>
            </a:spcBef>
            <a:spcAft>
              <a:spcPct val="35000"/>
            </a:spcAft>
          </a:pPr>
          <a:r>
            <a:rPr lang="en-US" sz="4800" kern="1200"/>
            <a:t>3</a:t>
          </a:r>
          <a:endParaRPr lang="en-US" sz="4800" kern="1200" dirty="0"/>
        </a:p>
      </dsp:txBody>
      <dsp:txXfrm>
        <a:off x="5205434" y="1071441"/>
        <a:ext cx="877374" cy="877374"/>
      </dsp:txXfrm>
    </dsp:sp>
    <dsp:sp modelId="{96383FDE-483E-4E6D-B151-4FC41C065094}">
      <dsp:nvSpPr>
        <dsp:cNvPr id="0" name=""/>
        <dsp:cNvSpPr/>
      </dsp:nvSpPr>
      <dsp:spPr>
        <a:xfrm>
          <a:off x="4599628" y="3703492"/>
          <a:ext cx="208898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6897513" y="778983"/>
          <a:ext cx="2088986" cy="2924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lvl="0" algn="l" defTabSz="889000">
            <a:lnSpc>
              <a:spcPct val="90000"/>
            </a:lnSpc>
            <a:spcBef>
              <a:spcPct val="0"/>
            </a:spcBef>
            <a:spcAft>
              <a:spcPct val="35000"/>
            </a:spcAft>
          </a:pPr>
          <a:r>
            <a:rPr lang="en-US" sz="2000" kern="1200" dirty="0">
              <a:solidFill>
                <a:schemeClr val="accent1">
                  <a:lumMod val="75000"/>
                </a:schemeClr>
              </a:solidFill>
            </a:rPr>
            <a:t>Student Events such as Braille Challenge and Cane Quest®</a:t>
          </a:r>
          <a:endParaRPr lang="en-US" sz="1500" kern="1200" dirty="0"/>
        </a:p>
      </dsp:txBody>
      <dsp:txXfrm>
        <a:off x="6897513" y="1890324"/>
        <a:ext cx="2088986" cy="1754748"/>
      </dsp:txXfrm>
    </dsp:sp>
    <dsp:sp modelId="{3CBA3CC0-D70A-4B98-9329-64604EDF25F0}">
      <dsp:nvSpPr>
        <dsp:cNvPr id="0" name=""/>
        <dsp:cNvSpPr/>
      </dsp:nvSpPr>
      <dsp:spPr>
        <a:xfrm>
          <a:off x="7503319" y="1071441"/>
          <a:ext cx="877374" cy="8773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lvl="0" algn="ctr" defTabSz="2133600">
            <a:lnSpc>
              <a:spcPct val="90000"/>
            </a:lnSpc>
            <a:spcBef>
              <a:spcPct val="0"/>
            </a:spcBef>
            <a:spcAft>
              <a:spcPct val="35000"/>
            </a:spcAft>
          </a:pPr>
          <a:r>
            <a:rPr lang="en-US" sz="4800" kern="1200"/>
            <a:t>4</a:t>
          </a:r>
          <a:endParaRPr lang="en-US" sz="4800" kern="1200" dirty="0"/>
        </a:p>
      </dsp:txBody>
      <dsp:txXfrm>
        <a:off x="7503319" y="1071441"/>
        <a:ext cx="877374" cy="877374"/>
      </dsp:txXfrm>
    </dsp:sp>
    <dsp:sp modelId="{5BE72261-3EB3-4585-8739-2FFBAED12B80}">
      <dsp:nvSpPr>
        <dsp:cNvPr id="0" name=""/>
        <dsp:cNvSpPr/>
      </dsp:nvSpPr>
      <dsp:spPr>
        <a:xfrm>
          <a:off x="6897513" y="3703492"/>
          <a:ext cx="208898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AA2D1-7ADE-4FAB-AB73-E999EB93EDA0}">
      <dsp:nvSpPr>
        <dsp:cNvPr id="0" name=""/>
        <dsp:cNvSpPr/>
      </dsp:nvSpPr>
      <dsp:spPr>
        <a:xfrm>
          <a:off x="9195398" y="778983"/>
          <a:ext cx="2088986" cy="2924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lvl="0" algn="l" defTabSz="889000">
            <a:lnSpc>
              <a:spcPct val="90000"/>
            </a:lnSpc>
            <a:spcBef>
              <a:spcPct val="0"/>
            </a:spcBef>
            <a:spcAft>
              <a:spcPct val="35000"/>
            </a:spcAft>
          </a:pPr>
          <a:r>
            <a:rPr lang="en-US" sz="2000" kern="1200" dirty="0">
              <a:solidFill>
                <a:schemeClr val="accent1">
                  <a:lumMod val="75000"/>
                </a:schemeClr>
              </a:solidFill>
            </a:rPr>
            <a:t>Loan Library – Specialized Technology and Materials</a:t>
          </a:r>
          <a:endParaRPr lang="en-US" sz="1500" kern="1200" dirty="0"/>
        </a:p>
      </dsp:txBody>
      <dsp:txXfrm>
        <a:off x="9195398" y="1890324"/>
        <a:ext cx="2088986" cy="1754748"/>
      </dsp:txXfrm>
    </dsp:sp>
    <dsp:sp modelId="{FEC87D35-FF68-4830-9865-7026502B7734}">
      <dsp:nvSpPr>
        <dsp:cNvPr id="0" name=""/>
        <dsp:cNvSpPr/>
      </dsp:nvSpPr>
      <dsp:spPr>
        <a:xfrm>
          <a:off x="9801204" y="1071441"/>
          <a:ext cx="877374" cy="87737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lvl="0" algn="ctr" defTabSz="2133600">
            <a:lnSpc>
              <a:spcPct val="90000"/>
            </a:lnSpc>
            <a:spcBef>
              <a:spcPct val="0"/>
            </a:spcBef>
            <a:spcAft>
              <a:spcPct val="35000"/>
            </a:spcAft>
          </a:pPr>
          <a:r>
            <a:rPr lang="en-US" sz="4800" kern="1200"/>
            <a:t>5</a:t>
          </a:r>
          <a:endParaRPr lang="en-US" sz="4800" kern="1200" dirty="0"/>
        </a:p>
      </dsp:txBody>
      <dsp:txXfrm>
        <a:off x="9801204" y="1071441"/>
        <a:ext cx="877374" cy="877374"/>
      </dsp:txXfrm>
    </dsp:sp>
    <dsp:sp modelId="{F57AF353-CCB4-4030-9EEE-1DC7B4B0CC7D}">
      <dsp:nvSpPr>
        <dsp:cNvPr id="0" name=""/>
        <dsp:cNvSpPr/>
      </dsp:nvSpPr>
      <dsp:spPr>
        <a:xfrm>
          <a:off x="9195398" y="3703492"/>
          <a:ext cx="208898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AF2A25D2-514B-445F-AF63-3A81AC624BE5}" type="datetimeFigureOut">
              <a:rPr lang="en-US" smtClean="0"/>
              <a:t>12/2/2021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50AB7CB8-D9D5-4194-BC56-F13B1650F414}" type="slidenum">
              <a:rPr lang="en-US" smtClean="0"/>
              <a:t>‹#›</a:t>
            </a:fld>
            <a:endParaRPr lang="en-US"/>
          </a:p>
        </p:txBody>
      </p:sp>
    </p:spTree>
    <p:extLst>
      <p:ext uri="{BB962C8B-B14F-4D97-AF65-F5344CB8AC3E}">
        <p14:creationId xmlns:p14="http://schemas.microsoft.com/office/powerpoint/2010/main" val="29098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AB7CB8-D9D5-4194-BC56-F13B1650F414}" type="slidenum">
              <a:rPr lang="en-US" smtClean="0"/>
              <a:t>1</a:t>
            </a:fld>
            <a:endParaRPr lang="en-US"/>
          </a:p>
        </p:txBody>
      </p:sp>
    </p:spTree>
    <p:extLst>
      <p:ext uri="{BB962C8B-B14F-4D97-AF65-F5344CB8AC3E}">
        <p14:creationId xmlns:p14="http://schemas.microsoft.com/office/powerpoint/2010/main" val="205581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banner is light blue with dark blue text that reads: Florida VR DHHDB services</a:t>
            </a:r>
          </a:p>
          <a:p>
            <a:r>
              <a:rPr lang="en-US" dirty="0"/>
              <a:t>Lower banner shows photos of persons signing, using a motorized wheelchair, using a long cane, and using crutches. </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10</a:t>
            </a:fld>
            <a:endParaRPr lang="en-US"/>
          </a:p>
        </p:txBody>
      </p:sp>
    </p:spTree>
    <p:extLst>
      <p:ext uri="{BB962C8B-B14F-4D97-AF65-F5344CB8AC3E}">
        <p14:creationId xmlns:p14="http://schemas.microsoft.com/office/powerpoint/2010/main" val="2211812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banner is light blue with dark blue text that reads: Florida VR DHHDB collaboration </a:t>
            </a:r>
            <a:br>
              <a:rPr lang="en-US" dirty="0"/>
            </a:br>
            <a:r>
              <a:rPr lang="en-US" dirty="0"/>
              <a:t>Lower banner shows photos of persons signing, using a motorized wheelchair, using a long cane, and using crutches. </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11</a:t>
            </a:fld>
            <a:endParaRPr lang="en-US"/>
          </a:p>
        </p:txBody>
      </p:sp>
    </p:spTree>
    <p:extLst>
      <p:ext uri="{BB962C8B-B14F-4D97-AF65-F5344CB8AC3E}">
        <p14:creationId xmlns:p14="http://schemas.microsoft.com/office/powerpoint/2010/main" val="362652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2021-with changes per Sheryl Brown</a:t>
            </a:r>
          </a:p>
        </p:txBody>
      </p:sp>
      <p:sp>
        <p:nvSpPr>
          <p:cNvPr id="4" name="Slide Number Placeholder 3"/>
          <p:cNvSpPr>
            <a:spLocks noGrp="1"/>
          </p:cNvSpPr>
          <p:nvPr>
            <p:ph type="sldNum" sz="quarter" idx="10"/>
          </p:nvPr>
        </p:nvSpPr>
        <p:spPr/>
        <p:txBody>
          <a:bodyPr/>
          <a:lstStyle/>
          <a:p>
            <a:fld id="{50AB7CB8-D9D5-4194-BC56-F13B1650F414}" type="slidenum">
              <a:rPr lang="en-US" smtClean="0"/>
              <a:t>12</a:t>
            </a:fld>
            <a:endParaRPr lang="en-US"/>
          </a:p>
        </p:txBody>
      </p:sp>
    </p:spTree>
    <p:extLst>
      <p:ext uri="{BB962C8B-B14F-4D97-AF65-F5344CB8AC3E}">
        <p14:creationId xmlns:p14="http://schemas.microsoft.com/office/powerpoint/2010/main" val="1791800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r>
              <a:rPr lang="en-US" dirty="0"/>
              <a:t>2021-with changes per Sheryl Brown</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13</a:t>
            </a:fld>
            <a:endParaRPr lang="en-US"/>
          </a:p>
        </p:txBody>
      </p:sp>
    </p:spTree>
    <p:extLst>
      <p:ext uri="{BB962C8B-B14F-4D97-AF65-F5344CB8AC3E}">
        <p14:creationId xmlns:p14="http://schemas.microsoft.com/office/powerpoint/2010/main" val="1213938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2021-by Doris </a:t>
            </a:r>
            <a:r>
              <a:rPr lang="en-US" dirty="0" err="1"/>
              <a:t>Tellado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B7CB8-D9D5-4194-BC56-F13B1650F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46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2021-by Doris </a:t>
            </a:r>
            <a:r>
              <a:rPr lang="en-US" dirty="0" err="1"/>
              <a:t>Tellado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B7CB8-D9D5-4194-BC56-F13B1650F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104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2021-by Doris </a:t>
            </a:r>
            <a:r>
              <a:rPr lang="en-US" dirty="0" err="1"/>
              <a:t>Tellado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B7CB8-D9D5-4194-BC56-F13B1650F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13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2021-with no changes per Josefina Gonzalez</a:t>
            </a:r>
          </a:p>
        </p:txBody>
      </p:sp>
      <p:sp>
        <p:nvSpPr>
          <p:cNvPr id="4" name="Slide Number Placeholder 3"/>
          <p:cNvSpPr>
            <a:spLocks noGrp="1"/>
          </p:cNvSpPr>
          <p:nvPr>
            <p:ph type="sldNum" sz="quarter" idx="5"/>
          </p:nvPr>
        </p:nvSpPr>
        <p:spPr/>
        <p:txBody>
          <a:bodyPr/>
          <a:lstStyle/>
          <a:p>
            <a:fld id="{50AB7CB8-D9D5-4194-BC56-F13B1650F414}" type="slidenum">
              <a:rPr lang="en-US" smtClean="0"/>
              <a:t>17</a:t>
            </a:fld>
            <a:endParaRPr lang="en-US"/>
          </a:p>
        </p:txBody>
      </p:sp>
    </p:spTree>
    <p:extLst>
      <p:ext uri="{BB962C8B-B14F-4D97-AF65-F5344CB8AC3E}">
        <p14:creationId xmlns:p14="http://schemas.microsoft.com/office/powerpoint/2010/main" val="1237102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2021-no changes per Josefina Gonzalez</a:t>
            </a:r>
          </a:p>
        </p:txBody>
      </p:sp>
      <p:sp>
        <p:nvSpPr>
          <p:cNvPr id="4" name="Slide Number Placeholder 3"/>
          <p:cNvSpPr>
            <a:spLocks noGrp="1"/>
          </p:cNvSpPr>
          <p:nvPr>
            <p:ph type="sldNum" sz="quarter" idx="5"/>
          </p:nvPr>
        </p:nvSpPr>
        <p:spPr/>
        <p:txBody>
          <a:bodyPr/>
          <a:lstStyle/>
          <a:p>
            <a:fld id="{50AB7CB8-D9D5-4194-BC56-F13B1650F414}" type="slidenum">
              <a:rPr lang="en-US" smtClean="0"/>
              <a:t>18</a:t>
            </a:fld>
            <a:endParaRPr lang="en-US"/>
          </a:p>
        </p:txBody>
      </p:sp>
    </p:spTree>
    <p:extLst>
      <p:ext uri="{BB962C8B-B14F-4D97-AF65-F5344CB8AC3E}">
        <p14:creationId xmlns:p14="http://schemas.microsoft.com/office/powerpoint/2010/main" val="2546997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2021-per Katrina Michel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B7CB8-D9D5-4194-BC56-F13B1650F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22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AB7CB8-D9D5-4194-BC56-F13B1650F414}" type="slidenum">
              <a:rPr lang="en-US" smtClean="0"/>
              <a:t>2</a:t>
            </a:fld>
            <a:endParaRPr lang="en-US"/>
          </a:p>
        </p:txBody>
      </p:sp>
    </p:spTree>
    <p:extLst>
      <p:ext uri="{BB962C8B-B14F-4D97-AF65-F5344CB8AC3E}">
        <p14:creationId xmlns:p14="http://schemas.microsoft.com/office/powerpoint/2010/main" val="1902141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Donia</a:t>
            </a:r>
            <a:r>
              <a:rPr lang="en-US" dirty="0"/>
              <a:t> is the parent of Jaxson Douglas and a valuable partner of the FAVI Deaf-blind Collaborative!</a:t>
            </a:r>
          </a:p>
        </p:txBody>
      </p:sp>
      <p:sp>
        <p:nvSpPr>
          <p:cNvPr id="4" name="Slide Number Placeholder 3"/>
          <p:cNvSpPr>
            <a:spLocks noGrp="1"/>
          </p:cNvSpPr>
          <p:nvPr>
            <p:ph type="sldNum" sz="quarter" idx="5"/>
          </p:nvPr>
        </p:nvSpPr>
        <p:spPr/>
        <p:txBody>
          <a:bodyPr/>
          <a:lstStyle/>
          <a:p>
            <a:fld id="{50AB7CB8-D9D5-4194-BC56-F13B1650F414}" type="slidenum">
              <a:rPr lang="en-US" smtClean="0"/>
              <a:t>24</a:t>
            </a:fld>
            <a:endParaRPr lang="en-US"/>
          </a:p>
        </p:txBody>
      </p:sp>
    </p:spTree>
    <p:extLst>
      <p:ext uri="{BB962C8B-B14F-4D97-AF65-F5344CB8AC3E}">
        <p14:creationId xmlns:p14="http://schemas.microsoft.com/office/powerpoint/2010/main" val="3431781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2021-per Liz Anderson</a:t>
            </a:r>
          </a:p>
        </p:txBody>
      </p:sp>
      <p:sp>
        <p:nvSpPr>
          <p:cNvPr id="4" name="Slide Number Placeholder 3"/>
          <p:cNvSpPr>
            <a:spLocks noGrp="1"/>
          </p:cNvSpPr>
          <p:nvPr>
            <p:ph type="sldNum" sz="quarter" idx="5"/>
          </p:nvPr>
        </p:nvSpPr>
        <p:spPr/>
        <p:txBody>
          <a:bodyPr/>
          <a:lstStyle/>
          <a:p>
            <a:fld id="{50AB7CB8-D9D5-4194-BC56-F13B1650F414}" type="slidenum">
              <a:rPr lang="en-US" smtClean="0"/>
              <a:t>25</a:t>
            </a:fld>
            <a:endParaRPr lang="en-US"/>
          </a:p>
        </p:txBody>
      </p:sp>
    </p:spTree>
    <p:extLst>
      <p:ext uri="{BB962C8B-B14F-4D97-AF65-F5344CB8AC3E}">
        <p14:creationId xmlns:p14="http://schemas.microsoft.com/office/powerpoint/2010/main" val="3143639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2021-This year FCIC performed 2931</a:t>
            </a:r>
            <a:r>
              <a:rPr lang="en-US" baseline="0" dirty="0"/>
              <a:t> </a:t>
            </a:r>
            <a:r>
              <a:rPr lang="en-US" dirty="0"/>
              <a:t>hours of training to 20,972</a:t>
            </a:r>
            <a:r>
              <a:rPr lang="en-US" baseline="0" dirty="0"/>
              <a:t> </a:t>
            </a:r>
            <a:r>
              <a:rPr lang="en-US" dirty="0"/>
              <a:t>participants. We provided  9895 hours of technical assistance to 7297</a:t>
            </a:r>
            <a:r>
              <a:rPr lang="en-US" baseline="0" dirty="0"/>
              <a:t> </a:t>
            </a:r>
            <a:r>
              <a:rPr lang="en-US" dirty="0"/>
              <a:t>people. FCIC direct services were provided to 2465 people, across 49,457</a:t>
            </a:r>
            <a:r>
              <a:rPr lang="en-US" baseline="0" dirty="0"/>
              <a:t> </a:t>
            </a:r>
            <a:r>
              <a:rPr lang="en-US" dirty="0"/>
              <a:t>hours. We also engaged in 4901</a:t>
            </a:r>
            <a:r>
              <a:rPr lang="en-US" baseline="0" dirty="0"/>
              <a:t> </a:t>
            </a:r>
            <a:r>
              <a:rPr lang="en-US" dirty="0"/>
              <a:t>hours of research activity. FCIC developed 228</a:t>
            </a:r>
            <a:r>
              <a:rPr lang="en-US" baseline="0" dirty="0"/>
              <a:t> </a:t>
            </a:r>
            <a:r>
              <a:rPr lang="en-US" dirty="0"/>
              <a:t>new products, and continued dissemination of products developed in previous years. The combined total dissemination of these products reached 451,720 people with DD, family members, and professionals.  Combined total of $13.2 million in grants and contracts across 27 programs and projects. </a:t>
            </a:r>
          </a:p>
        </p:txBody>
      </p:sp>
      <p:sp>
        <p:nvSpPr>
          <p:cNvPr id="4" name="Slide Number Placeholder 3"/>
          <p:cNvSpPr>
            <a:spLocks noGrp="1"/>
          </p:cNvSpPr>
          <p:nvPr>
            <p:ph type="sldNum" sz="quarter" idx="10"/>
          </p:nvPr>
        </p:nvSpPr>
        <p:spPr/>
        <p:txBody>
          <a:bodyPr/>
          <a:lstStyle/>
          <a:p>
            <a:pPr defTabSz="966506">
              <a:defRPr/>
            </a:pPr>
            <a:fld id="{33C01CAD-AC04-4CEE-A64E-255FFB833B2F}" type="slidenum">
              <a:rPr lang="en-US" sz="1300">
                <a:solidFill>
                  <a:prstClr val="black"/>
                </a:solidFill>
                <a:latin typeface="Calibri" panose="020F0502020204030204"/>
              </a:rPr>
              <a:pPr defTabSz="966506">
                <a:defRPr/>
              </a:pPr>
              <a:t>26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71852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2021-no changes per John </a:t>
            </a:r>
            <a:r>
              <a:rPr lang="en-US" dirty="0" err="1"/>
              <a:t>Baroncelli</a:t>
            </a:r>
            <a:endParaRPr lang="en-US" dirty="0"/>
          </a:p>
        </p:txBody>
      </p:sp>
      <p:sp>
        <p:nvSpPr>
          <p:cNvPr id="4" name="Slide Number Placeholder 3"/>
          <p:cNvSpPr>
            <a:spLocks noGrp="1"/>
          </p:cNvSpPr>
          <p:nvPr>
            <p:ph type="sldNum" sz="quarter" idx="5"/>
          </p:nvPr>
        </p:nvSpPr>
        <p:spPr/>
        <p:txBody>
          <a:bodyPr/>
          <a:lstStyle/>
          <a:p>
            <a:pPr defTabSz="483253">
              <a:defRPr/>
            </a:pPr>
            <a:fld id="{1E436636-0E41-2A41-9806-8A69858363AE}" type="slidenum">
              <a:rPr lang="en-US">
                <a:solidFill>
                  <a:prstClr val="black"/>
                </a:solidFill>
                <a:latin typeface="Calibri" panose="020F0502020204030204"/>
              </a:rPr>
              <a:pPr defTabSz="483253">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49151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2021-no changes per JB</a:t>
            </a:r>
          </a:p>
        </p:txBody>
      </p:sp>
      <p:sp>
        <p:nvSpPr>
          <p:cNvPr id="4" name="Slide Number Placeholder 3"/>
          <p:cNvSpPr>
            <a:spLocks noGrp="1"/>
          </p:cNvSpPr>
          <p:nvPr>
            <p:ph type="sldNum" sz="quarter" idx="5"/>
          </p:nvPr>
        </p:nvSpPr>
        <p:spPr/>
        <p:txBody>
          <a:bodyPr/>
          <a:lstStyle/>
          <a:p>
            <a:fld id="{50AB7CB8-D9D5-4194-BC56-F13B1650F414}" type="slidenum">
              <a:rPr lang="en-US" smtClean="0"/>
              <a:t>28</a:t>
            </a:fld>
            <a:endParaRPr lang="en-US"/>
          </a:p>
        </p:txBody>
      </p:sp>
    </p:spTree>
    <p:extLst>
      <p:ext uri="{BB962C8B-B14F-4D97-AF65-F5344CB8AC3E}">
        <p14:creationId xmlns:p14="http://schemas.microsoft.com/office/powerpoint/2010/main" val="567875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2021-by Liz Anderson</a:t>
            </a:r>
          </a:p>
        </p:txBody>
      </p:sp>
      <p:sp>
        <p:nvSpPr>
          <p:cNvPr id="4" name="Slide Number Placeholder 3"/>
          <p:cNvSpPr>
            <a:spLocks noGrp="1"/>
          </p:cNvSpPr>
          <p:nvPr>
            <p:ph type="sldNum" sz="quarter" idx="5"/>
          </p:nvPr>
        </p:nvSpPr>
        <p:spPr/>
        <p:txBody>
          <a:bodyPr/>
          <a:lstStyle/>
          <a:p>
            <a:pPr defTabSz="468950">
              <a:defRPr/>
            </a:pPr>
            <a:fld id="{69D2F9AB-3C90-481E-8C34-4F549BF455D7}" type="slidenum">
              <a:rPr lang="en-US">
                <a:solidFill>
                  <a:prstClr val="black"/>
                </a:solidFill>
                <a:latin typeface="Calibri" panose="020F0502020204030204"/>
              </a:rPr>
              <a:pPr defTabSz="468950">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78243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r>
              <a:rPr lang="en-US" dirty="0"/>
              <a:t>2021-by Liz Anderson</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31</a:t>
            </a:fld>
            <a:endParaRPr lang="en-US"/>
          </a:p>
        </p:txBody>
      </p:sp>
    </p:spTree>
    <p:extLst>
      <p:ext uri="{BB962C8B-B14F-4D97-AF65-F5344CB8AC3E}">
        <p14:creationId xmlns:p14="http://schemas.microsoft.com/office/powerpoint/2010/main" val="3899667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2020-with no changes per Aaron Izzo</a:t>
            </a:r>
          </a:p>
        </p:txBody>
      </p:sp>
      <p:sp>
        <p:nvSpPr>
          <p:cNvPr id="4" name="Slide Number Placeholder 3"/>
          <p:cNvSpPr>
            <a:spLocks noGrp="1"/>
          </p:cNvSpPr>
          <p:nvPr>
            <p:ph type="sldNum" sz="quarter" idx="5"/>
          </p:nvPr>
        </p:nvSpPr>
        <p:spPr/>
        <p:txBody>
          <a:bodyPr/>
          <a:lstStyle/>
          <a:p>
            <a:fld id="{50AB7CB8-D9D5-4194-BC56-F13B1650F414}" type="slidenum">
              <a:rPr lang="en-US" smtClean="0"/>
              <a:t>33</a:t>
            </a:fld>
            <a:endParaRPr lang="en-US"/>
          </a:p>
        </p:txBody>
      </p:sp>
    </p:spTree>
    <p:extLst>
      <p:ext uri="{BB962C8B-B14F-4D97-AF65-F5344CB8AC3E}">
        <p14:creationId xmlns:p14="http://schemas.microsoft.com/office/powerpoint/2010/main" val="1936004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r>
              <a:rPr lang="en-US" dirty="0"/>
              <a:t>2020-with no changes per Aaron Izzo</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34</a:t>
            </a:fld>
            <a:endParaRPr lang="en-US"/>
          </a:p>
        </p:txBody>
      </p:sp>
    </p:spTree>
    <p:extLst>
      <p:ext uri="{BB962C8B-B14F-4D97-AF65-F5344CB8AC3E}">
        <p14:creationId xmlns:p14="http://schemas.microsoft.com/office/powerpoint/2010/main" val="2794959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r>
              <a:rPr lang="en-US" dirty="0"/>
              <a:t>2020-with no changes per Aaron Izzo</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35</a:t>
            </a:fld>
            <a:endParaRPr lang="en-US"/>
          </a:p>
        </p:txBody>
      </p:sp>
    </p:spTree>
    <p:extLst>
      <p:ext uri="{BB962C8B-B14F-4D97-AF65-F5344CB8AC3E}">
        <p14:creationId xmlns:p14="http://schemas.microsoft.com/office/powerpoint/2010/main" val="113462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p:txBody>
      </p:sp>
      <p:sp>
        <p:nvSpPr>
          <p:cNvPr id="4" name="Slide Number Placeholder 3"/>
          <p:cNvSpPr>
            <a:spLocks noGrp="1"/>
          </p:cNvSpPr>
          <p:nvPr>
            <p:ph type="sldNum" sz="quarter" idx="5"/>
          </p:nvPr>
        </p:nvSpPr>
        <p:spPr/>
        <p:txBody>
          <a:bodyPr/>
          <a:lstStyle/>
          <a:p>
            <a:fld id="{50AB7CB8-D9D5-4194-BC56-F13B1650F414}" type="slidenum">
              <a:rPr lang="en-US" smtClean="0"/>
              <a:t>3</a:t>
            </a:fld>
            <a:endParaRPr lang="en-US"/>
          </a:p>
        </p:txBody>
      </p:sp>
    </p:spTree>
    <p:extLst>
      <p:ext uri="{BB962C8B-B14F-4D97-AF65-F5344CB8AC3E}">
        <p14:creationId xmlns:p14="http://schemas.microsoft.com/office/powerpoint/2010/main" val="1747860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r>
              <a:rPr lang="en-US"/>
              <a:t>2020-with no changes per Aaron Izzo</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36</a:t>
            </a:fld>
            <a:endParaRPr lang="en-US"/>
          </a:p>
        </p:txBody>
      </p:sp>
    </p:spTree>
    <p:extLst>
      <p:ext uri="{BB962C8B-B14F-4D97-AF65-F5344CB8AC3E}">
        <p14:creationId xmlns:p14="http://schemas.microsoft.com/office/powerpoint/2010/main" val="3290135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Google Shape;55;p1:notes"/>
          <p:cNvSpPr txBox="1">
            <a:spLocks noGrp="1"/>
          </p:cNvSpPr>
          <p:nvPr>
            <p:ph type="body" idx="1"/>
          </p:nvPr>
        </p:nvSpPr>
        <p:spPr>
          <a:xfrm>
            <a:off x="731521" y="4560571"/>
            <a:ext cx="5852160" cy="4320540"/>
          </a:xfrm>
          <a:prstGeom prst="rect">
            <a:avLst/>
          </a:prstGeom>
          <a:noFill/>
          <a:ln>
            <a:noFill/>
          </a:ln>
        </p:spPr>
        <p:txBody>
          <a:bodyPr spcFirstLastPara="1" wrap="square" lIns="96634" tIns="96634" rIns="96634" bIns="96634" anchor="t" anchorCtr="0">
            <a:noAutofit/>
          </a:bodyPr>
          <a:lstStyle/>
          <a:p>
            <a:pPr>
              <a:buSzPts val="1100"/>
            </a:pPr>
            <a:r>
              <a:rPr lang="en-US" dirty="0"/>
              <a:t>2021-link to NCDB at Work flyer added</a:t>
            </a:r>
            <a:endParaRPr dirty="0"/>
          </a:p>
        </p:txBody>
      </p:sp>
    </p:spTree>
    <p:extLst>
      <p:ext uri="{BB962C8B-B14F-4D97-AF65-F5344CB8AC3E}">
        <p14:creationId xmlns:p14="http://schemas.microsoft.com/office/powerpoint/2010/main" val="1037178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36fb1a00f_0_0: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36fb1a00f_0_0:notes"/>
          <p:cNvSpPr txBox="1">
            <a:spLocks noGrp="1"/>
          </p:cNvSpPr>
          <p:nvPr>
            <p:ph type="body" idx="1"/>
          </p:nvPr>
        </p:nvSpPr>
        <p:spPr>
          <a:xfrm>
            <a:off x="731521" y="4560571"/>
            <a:ext cx="5852160" cy="4320540"/>
          </a:xfrm>
          <a:prstGeom prst="rect">
            <a:avLst/>
          </a:prstGeom>
        </p:spPr>
        <p:txBody>
          <a:bodyPr spcFirstLastPara="1" wrap="square" lIns="96634" tIns="96634" rIns="96634" bIns="96634" anchor="t" anchorCtr="0">
            <a:noAutofit/>
          </a:bodyPr>
          <a:lstStyle/>
          <a:p>
            <a:pPr algn="l"/>
            <a:r>
              <a:rPr lang="en-US" b="0" i="0" dirty="0">
                <a:solidFill>
                  <a:srgbClr val="000000"/>
                </a:solidFill>
                <a:effectLst/>
                <a:latin typeface="IBM Plex Sans" panose="020B0503050203000203" pitchFamily="34" charset="0"/>
              </a:rPr>
              <a:t>2021-link to Peer-Learning Communities added per Mike </a:t>
            </a:r>
            <a:r>
              <a:rPr lang="en-US" b="0" i="0" dirty="0" err="1">
                <a:solidFill>
                  <a:srgbClr val="000000"/>
                </a:solidFill>
                <a:effectLst/>
                <a:latin typeface="IBM Plex Sans" panose="020B0503050203000203" pitchFamily="34" charset="0"/>
              </a:rPr>
              <a:t>Fagbemi</a:t>
            </a:r>
            <a:r>
              <a:rPr lang="en-US" b="0" i="0" dirty="0">
                <a:solidFill>
                  <a:srgbClr val="000000"/>
                </a:solidFill>
                <a:effectLst/>
                <a:latin typeface="IBM Plex Sans" panose="020B0503050203000203" pitchFamily="34" charset="0"/>
              </a:rPr>
              <a:t>:  </a:t>
            </a:r>
          </a:p>
          <a:p>
            <a:pPr algn="l"/>
            <a:r>
              <a:rPr lang="en-US" b="0" i="0" dirty="0">
                <a:solidFill>
                  <a:srgbClr val="000000"/>
                </a:solidFill>
                <a:effectLst/>
                <a:latin typeface="IBM Plex Sans" panose="020B0503050203000203" pitchFamily="34" charset="0"/>
              </a:rPr>
              <a:t>State deaf-blind project personnel work collectively to improve the lives of children who are deaf-blind and their families by:</a:t>
            </a:r>
          </a:p>
          <a:p>
            <a:pPr algn="l">
              <a:buFont typeface="Arial" panose="020B0604020202020204" pitchFamily="34" charset="0"/>
              <a:buChar char="•"/>
            </a:pPr>
            <a:r>
              <a:rPr lang="en-US" b="0" i="0" dirty="0">
                <a:solidFill>
                  <a:srgbClr val="000000"/>
                </a:solidFill>
                <a:effectLst/>
                <a:latin typeface="IBM Plex Sans" panose="020B0503050203000203" pitchFamily="34" charset="0"/>
              </a:rPr>
              <a:t>Sharing knowledge and expertise</a:t>
            </a:r>
          </a:p>
          <a:p>
            <a:pPr algn="l">
              <a:buFont typeface="Arial" panose="020B0604020202020204" pitchFamily="34" charset="0"/>
              <a:buChar char="•"/>
            </a:pPr>
            <a:r>
              <a:rPr lang="en-US" b="0" i="0" dirty="0">
                <a:solidFill>
                  <a:srgbClr val="000000"/>
                </a:solidFill>
                <a:effectLst/>
                <a:latin typeface="IBM Plex Sans" panose="020B0503050203000203" pitchFamily="34" charset="0"/>
              </a:rPr>
              <a:t>Working together to solve problems</a:t>
            </a:r>
          </a:p>
          <a:p>
            <a:pPr algn="l">
              <a:buFont typeface="Arial" panose="020B0604020202020204" pitchFamily="34" charset="0"/>
              <a:buChar char="•"/>
            </a:pPr>
            <a:r>
              <a:rPr lang="en-US" b="0" i="0" dirty="0">
                <a:solidFill>
                  <a:srgbClr val="000000"/>
                </a:solidFill>
                <a:effectLst/>
                <a:latin typeface="IBM Plex Sans" panose="020B0503050203000203" pitchFamily="34" charset="0"/>
              </a:rPr>
              <a:t>Collaborating to provide services </a:t>
            </a:r>
          </a:p>
          <a:p>
            <a:pPr defTabSz="937900"/>
            <a:r>
              <a:rPr lang="en-US" b="0" i="0" dirty="0">
                <a:solidFill>
                  <a:srgbClr val="000000"/>
                </a:solidFill>
                <a:effectLst/>
                <a:latin typeface="IBM Plex Sans" panose="020B0503050203000203" pitchFamily="34" charset="0"/>
              </a:rPr>
              <a:t>To make this type of networking across state lines as easy as possible, NCDB offers peer-learning communities (PLCs). They are primarily for state deaf-blind projects but depending on the group may include representatives from other national entities.  </a:t>
            </a:r>
            <a:r>
              <a:rPr lang="en-US" dirty="0">
                <a:solidFill>
                  <a:srgbClr val="000000"/>
                </a:solidFill>
                <a:latin typeface="IBM Plex Sans" panose="020B0503050203000203" pitchFamily="34" charset="0"/>
              </a:rPr>
              <a:t>www.nationaldb.org/for-state-deaf-blind-projects/support-from-ncdb/plc/ </a:t>
            </a:r>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004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731521" y="4560571"/>
            <a:ext cx="5852160" cy="4320540"/>
          </a:xfrm>
          <a:prstGeom prst="rect">
            <a:avLst/>
          </a:prstGeom>
        </p:spPr>
        <p:txBody>
          <a:bodyPr spcFirstLastPara="1" wrap="square" lIns="96634" tIns="96634" rIns="96634" bIns="96634" anchor="t" anchorCtr="0">
            <a:noAutofit/>
          </a:bodyPr>
          <a:lstStyle/>
          <a:p>
            <a:r>
              <a:rPr lang="en-US" dirty="0"/>
              <a:t>2020-Megan</a:t>
            </a:r>
            <a:endParaRPr dirty="0"/>
          </a:p>
        </p:txBody>
      </p:sp>
      <p:sp>
        <p:nvSpPr>
          <p:cNvPr id="134" name="Google Shape;134;p6: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9788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p:txBody>
      </p:sp>
      <p:sp>
        <p:nvSpPr>
          <p:cNvPr id="4" name="Slide Number Placeholder 3"/>
          <p:cNvSpPr>
            <a:spLocks noGrp="1"/>
          </p:cNvSpPr>
          <p:nvPr>
            <p:ph type="sldNum" sz="quarter" idx="5"/>
          </p:nvPr>
        </p:nvSpPr>
        <p:spPr/>
        <p:txBody>
          <a:bodyPr/>
          <a:lstStyle/>
          <a:p>
            <a:fld id="{50AB7CB8-D9D5-4194-BC56-F13B1650F414}" type="slidenum">
              <a:rPr lang="en-US" smtClean="0"/>
              <a:t>40</a:t>
            </a:fld>
            <a:endParaRPr lang="en-US"/>
          </a:p>
        </p:txBody>
      </p:sp>
    </p:spTree>
    <p:extLst>
      <p:ext uri="{BB962C8B-B14F-4D97-AF65-F5344CB8AC3E}">
        <p14:creationId xmlns:p14="http://schemas.microsoft.com/office/powerpoint/2010/main" val="1249383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32dfddb88_0_1: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32dfddb88_0_1:notes"/>
          <p:cNvSpPr txBox="1">
            <a:spLocks noGrp="1"/>
          </p:cNvSpPr>
          <p:nvPr>
            <p:ph type="body" idx="1"/>
          </p:nvPr>
        </p:nvSpPr>
        <p:spPr>
          <a:xfrm>
            <a:off x="731521" y="4560571"/>
            <a:ext cx="5852160" cy="4320540"/>
          </a:xfrm>
          <a:prstGeom prst="rect">
            <a:avLst/>
          </a:prstGeom>
        </p:spPr>
        <p:txBody>
          <a:bodyPr spcFirstLastPara="1" wrap="square" lIns="96634" tIns="96634" rIns="96634" bIns="96634" anchor="t" anchorCtr="0">
            <a:noAutofit/>
          </a:bodyPr>
          <a:lstStyle/>
          <a:p>
            <a:r>
              <a:rPr lang="en-US" dirty="0"/>
              <a:t>2020-Megan</a:t>
            </a:r>
            <a:endParaRPr dirty="0"/>
          </a:p>
        </p:txBody>
      </p:sp>
    </p:spTree>
    <p:extLst>
      <p:ext uri="{BB962C8B-B14F-4D97-AF65-F5344CB8AC3E}">
        <p14:creationId xmlns:p14="http://schemas.microsoft.com/office/powerpoint/2010/main" val="3373110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2021-per Olga</a:t>
            </a:r>
          </a:p>
        </p:txBody>
      </p:sp>
      <p:sp>
        <p:nvSpPr>
          <p:cNvPr id="4" name="Slide Number Placeholder 3"/>
          <p:cNvSpPr>
            <a:spLocks noGrp="1"/>
          </p:cNvSpPr>
          <p:nvPr>
            <p:ph type="sldNum" sz="quarter" idx="5"/>
          </p:nvPr>
        </p:nvSpPr>
        <p:spPr/>
        <p:txBody>
          <a:bodyPr/>
          <a:lstStyle/>
          <a:p>
            <a:fld id="{50AB7CB8-D9D5-4194-BC56-F13B1650F414}" type="slidenum">
              <a:rPr lang="en-US" smtClean="0"/>
              <a:t>42</a:t>
            </a:fld>
            <a:endParaRPr lang="en-US"/>
          </a:p>
        </p:txBody>
      </p:sp>
    </p:spTree>
    <p:extLst>
      <p:ext uri="{BB962C8B-B14F-4D97-AF65-F5344CB8AC3E}">
        <p14:creationId xmlns:p14="http://schemas.microsoft.com/office/powerpoint/2010/main" val="720299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414338" y="701675"/>
            <a:ext cx="6234112" cy="3506788"/>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n-US" dirty="0"/>
              <a:t>2021-NEW </a:t>
            </a:r>
            <a:r>
              <a:rPr dirty="0"/>
              <a:t>Go CC4All: We were awarded a three-year grant from the National Institute on Disability, Independent Living, and Rehabilitation Research to support the development of this project which is designed to: Provide pervasive technologies bringing television and emergency information to this community.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2021-per Olga</a:t>
            </a:r>
          </a:p>
        </p:txBody>
      </p:sp>
      <p:sp>
        <p:nvSpPr>
          <p:cNvPr id="4" name="Slide Number Placeholder 3"/>
          <p:cNvSpPr>
            <a:spLocks noGrp="1"/>
          </p:cNvSpPr>
          <p:nvPr>
            <p:ph type="sldNum" sz="quarter" idx="5"/>
          </p:nvPr>
        </p:nvSpPr>
        <p:spPr/>
        <p:txBody>
          <a:bodyPr/>
          <a:lstStyle/>
          <a:p>
            <a:fld id="{50AB7CB8-D9D5-4194-BC56-F13B1650F414}" type="slidenum">
              <a:rPr lang="en-US" smtClean="0"/>
              <a:t>44</a:t>
            </a:fld>
            <a:endParaRPr lang="en-US"/>
          </a:p>
        </p:txBody>
      </p:sp>
    </p:spTree>
    <p:extLst>
      <p:ext uri="{BB962C8B-B14F-4D97-AF65-F5344CB8AC3E}">
        <p14:creationId xmlns:p14="http://schemas.microsoft.com/office/powerpoint/2010/main" val="1001911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2021-per David </a:t>
            </a:r>
            <a:r>
              <a:rPr lang="en-US" dirty="0" err="1"/>
              <a:t>Volper</a:t>
            </a:r>
            <a:endParaRPr lang="en-US" dirty="0"/>
          </a:p>
        </p:txBody>
      </p:sp>
      <p:sp>
        <p:nvSpPr>
          <p:cNvPr id="4" name="Slide Number Placeholder 3"/>
          <p:cNvSpPr>
            <a:spLocks noGrp="1"/>
          </p:cNvSpPr>
          <p:nvPr>
            <p:ph type="sldNum" sz="quarter" idx="10"/>
          </p:nvPr>
        </p:nvSpPr>
        <p:spPr/>
        <p:txBody>
          <a:bodyPr/>
          <a:lstStyle/>
          <a:p>
            <a:pPr defTabSz="937900">
              <a:defRPr/>
            </a:pPr>
            <a:fld id="{79B75AFD-416F-3845-B900-0C741CB4D141}" type="slidenum">
              <a:rPr lang="en-US">
                <a:solidFill>
                  <a:prstClr val="black"/>
                </a:solidFill>
                <a:latin typeface="Calibri" panose="020F0502020204030204"/>
              </a:rPr>
              <a:pPr defTabSz="937900">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021026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p:txBody>
      </p:sp>
      <p:sp>
        <p:nvSpPr>
          <p:cNvPr id="4" name="Slide Number Placeholder 3"/>
          <p:cNvSpPr>
            <a:spLocks noGrp="1"/>
          </p:cNvSpPr>
          <p:nvPr>
            <p:ph type="sldNum" sz="quarter" idx="5"/>
          </p:nvPr>
        </p:nvSpPr>
        <p:spPr/>
        <p:txBody>
          <a:bodyPr/>
          <a:lstStyle/>
          <a:p>
            <a:fld id="{50AB7CB8-D9D5-4194-BC56-F13B1650F414}" type="slidenum">
              <a:rPr lang="en-US" smtClean="0"/>
              <a:t>4</a:t>
            </a:fld>
            <a:endParaRPr lang="en-US"/>
          </a:p>
        </p:txBody>
      </p:sp>
    </p:spTree>
    <p:extLst>
      <p:ext uri="{BB962C8B-B14F-4D97-AF65-F5344CB8AC3E}">
        <p14:creationId xmlns:p14="http://schemas.microsoft.com/office/powerpoint/2010/main" val="1833283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2021-per David </a:t>
            </a:r>
            <a:r>
              <a:rPr lang="en-US" dirty="0" err="1"/>
              <a:t>Volper</a:t>
            </a:r>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46</a:t>
            </a:fld>
            <a:endParaRPr lang="en-US"/>
          </a:p>
        </p:txBody>
      </p:sp>
    </p:spTree>
    <p:extLst>
      <p:ext uri="{BB962C8B-B14F-4D97-AF65-F5344CB8AC3E}">
        <p14:creationId xmlns:p14="http://schemas.microsoft.com/office/powerpoint/2010/main" val="1114843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a:t>
            </a:r>
          </a:p>
        </p:txBody>
      </p:sp>
      <p:sp>
        <p:nvSpPr>
          <p:cNvPr id="4" name="Slide Number Placeholder 3"/>
          <p:cNvSpPr>
            <a:spLocks noGrp="1"/>
          </p:cNvSpPr>
          <p:nvPr>
            <p:ph type="sldNum" sz="quarter" idx="10"/>
          </p:nvPr>
        </p:nvSpPr>
        <p:spPr/>
        <p:txBody>
          <a:bodyPr/>
          <a:lstStyle/>
          <a:p>
            <a:fld id="{50AB7CB8-D9D5-4194-BC56-F13B1650F414}" type="slidenum">
              <a:rPr lang="en-US" smtClean="0"/>
              <a:t>47</a:t>
            </a:fld>
            <a:endParaRPr lang="en-US"/>
          </a:p>
        </p:txBody>
      </p:sp>
    </p:spTree>
    <p:extLst>
      <p:ext uri="{BB962C8B-B14F-4D97-AF65-F5344CB8AC3E}">
        <p14:creationId xmlns:p14="http://schemas.microsoft.com/office/powerpoint/2010/main" val="1373635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a:t>
            </a:r>
          </a:p>
        </p:txBody>
      </p:sp>
      <p:sp>
        <p:nvSpPr>
          <p:cNvPr id="4" name="Slide Number Placeholder 3"/>
          <p:cNvSpPr>
            <a:spLocks noGrp="1"/>
          </p:cNvSpPr>
          <p:nvPr>
            <p:ph type="sldNum" sz="quarter" idx="5"/>
          </p:nvPr>
        </p:nvSpPr>
        <p:spPr/>
        <p:txBody>
          <a:bodyPr/>
          <a:lstStyle/>
          <a:p>
            <a:fld id="{50AB7CB8-D9D5-4194-BC56-F13B1650F414}" type="slidenum">
              <a:rPr lang="en-US" smtClean="0"/>
              <a:t>48</a:t>
            </a:fld>
            <a:endParaRPr lang="en-US"/>
          </a:p>
        </p:txBody>
      </p:sp>
    </p:spTree>
    <p:extLst>
      <p:ext uri="{BB962C8B-B14F-4D97-AF65-F5344CB8AC3E}">
        <p14:creationId xmlns:p14="http://schemas.microsoft.com/office/powerpoint/2010/main" val="325324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a:t>
            </a:r>
          </a:p>
        </p:txBody>
      </p:sp>
      <p:sp>
        <p:nvSpPr>
          <p:cNvPr id="4" name="Slide Number Placeholder 3"/>
          <p:cNvSpPr>
            <a:spLocks noGrp="1"/>
          </p:cNvSpPr>
          <p:nvPr>
            <p:ph type="sldNum" sz="quarter" idx="10"/>
          </p:nvPr>
        </p:nvSpPr>
        <p:spPr/>
        <p:txBody>
          <a:bodyPr/>
          <a:lstStyle/>
          <a:p>
            <a:pPr defTabSz="468950">
              <a:defRPr/>
            </a:pPr>
            <a:fld id="{35767C68-C07A-4EA5-8334-FE38470E2635}" type="slidenum">
              <a:rPr lang="en-US">
                <a:solidFill>
                  <a:prstClr val="black"/>
                </a:solidFill>
                <a:latin typeface="Calibri" panose="020F0502020204030204"/>
              </a:rPr>
              <a:pPr defTabSz="468950">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34842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a:t>
            </a:r>
          </a:p>
        </p:txBody>
      </p:sp>
      <p:sp>
        <p:nvSpPr>
          <p:cNvPr id="4" name="Slide Number Placeholder 3"/>
          <p:cNvSpPr>
            <a:spLocks noGrp="1"/>
          </p:cNvSpPr>
          <p:nvPr>
            <p:ph type="sldNum" sz="quarter" idx="10"/>
          </p:nvPr>
        </p:nvSpPr>
        <p:spPr/>
        <p:txBody>
          <a:bodyPr/>
          <a:lstStyle/>
          <a:p>
            <a:pPr defTabSz="468950">
              <a:defRPr/>
            </a:pPr>
            <a:fld id="{35767C68-C07A-4EA5-8334-FE38470E2635}" type="slidenum">
              <a:rPr lang="en-US">
                <a:solidFill>
                  <a:prstClr val="black"/>
                </a:solidFill>
                <a:latin typeface="Calibri" panose="020F0502020204030204"/>
              </a:rPr>
              <a:pPr defTabSz="468950">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409326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2021-project 10 transition education network</a:t>
            </a:r>
          </a:p>
        </p:txBody>
      </p:sp>
      <p:sp>
        <p:nvSpPr>
          <p:cNvPr id="4" name="Slide Number Placeholder 3"/>
          <p:cNvSpPr>
            <a:spLocks noGrp="1"/>
          </p:cNvSpPr>
          <p:nvPr>
            <p:ph type="sldNum" sz="quarter" idx="5"/>
          </p:nvPr>
        </p:nvSpPr>
        <p:spPr/>
        <p:txBody>
          <a:bodyPr/>
          <a:lstStyle/>
          <a:p>
            <a:fld id="{50AB7CB8-D9D5-4194-BC56-F13B1650F414}" type="slidenum">
              <a:rPr lang="en-US" smtClean="0"/>
              <a:t>52</a:t>
            </a:fld>
            <a:endParaRPr lang="en-US"/>
          </a:p>
        </p:txBody>
      </p:sp>
    </p:spTree>
    <p:extLst>
      <p:ext uri="{BB962C8B-B14F-4D97-AF65-F5344CB8AC3E}">
        <p14:creationId xmlns:p14="http://schemas.microsoft.com/office/powerpoint/2010/main" val="2767078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r>
              <a:rPr lang="en-US" dirty="0"/>
              <a:t>2021-project 10 transition education network</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53</a:t>
            </a:fld>
            <a:endParaRPr lang="en-US"/>
          </a:p>
        </p:txBody>
      </p:sp>
    </p:spTree>
    <p:extLst>
      <p:ext uri="{BB962C8B-B14F-4D97-AF65-F5344CB8AC3E}">
        <p14:creationId xmlns:p14="http://schemas.microsoft.com/office/powerpoint/2010/main" val="717804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2021-per Tosha Littles</a:t>
            </a:r>
          </a:p>
        </p:txBody>
      </p:sp>
      <p:sp>
        <p:nvSpPr>
          <p:cNvPr id="4" name="Slide Number Placeholder 3"/>
          <p:cNvSpPr>
            <a:spLocks noGrp="1"/>
          </p:cNvSpPr>
          <p:nvPr>
            <p:ph type="sldNum" sz="quarter" idx="5"/>
          </p:nvPr>
        </p:nvSpPr>
        <p:spPr/>
        <p:txBody>
          <a:bodyPr/>
          <a:lstStyle/>
          <a:p>
            <a:fld id="{50AB7CB8-D9D5-4194-BC56-F13B1650F414}" type="slidenum">
              <a:rPr lang="en-US" smtClean="0"/>
              <a:t>54</a:t>
            </a:fld>
            <a:endParaRPr lang="en-US"/>
          </a:p>
        </p:txBody>
      </p:sp>
    </p:spTree>
    <p:extLst>
      <p:ext uri="{BB962C8B-B14F-4D97-AF65-F5344CB8AC3E}">
        <p14:creationId xmlns:p14="http://schemas.microsoft.com/office/powerpoint/2010/main" val="1344676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2021-Florida School for the Deaf and the Blind logo shows a navy blue square with white crossed lines in the center and the letters F S D B arranged clockwise from the top left</a:t>
            </a:r>
          </a:p>
        </p:txBody>
      </p:sp>
      <p:sp>
        <p:nvSpPr>
          <p:cNvPr id="4" name="Slide Number Placeholder 3"/>
          <p:cNvSpPr>
            <a:spLocks noGrp="1"/>
          </p:cNvSpPr>
          <p:nvPr>
            <p:ph type="sldNum" sz="quarter" idx="5"/>
          </p:nvPr>
        </p:nvSpPr>
        <p:spPr/>
        <p:txBody>
          <a:bodyPr/>
          <a:lstStyle/>
          <a:p>
            <a:pPr defTabSz="937900">
              <a:defRPr/>
            </a:pPr>
            <a:fld id="{BA048D79-05D7-8041-A878-E8EEB4A8AC38}" type="slidenum">
              <a:rPr lang="en-US">
                <a:solidFill>
                  <a:prstClr val="black"/>
                </a:solidFill>
                <a:latin typeface="Calibri" panose="020F0502020204030204"/>
              </a:rPr>
              <a:pPr defTabSz="937900">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606603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2021-Florida School for the Deaf and the Blind logo shows a navy blue square with white crossed lines in the center and the letters F S D B arranged clockwise from the top left</a:t>
            </a:r>
          </a:p>
        </p:txBody>
      </p:sp>
      <p:sp>
        <p:nvSpPr>
          <p:cNvPr id="4" name="Slide Number Placeholder 3"/>
          <p:cNvSpPr>
            <a:spLocks noGrp="1"/>
          </p:cNvSpPr>
          <p:nvPr>
            <p:ph type="sldNum" sz="quarter" idx="5"/>
          </p:nvPr>
        </p:nvSpPr>
        <p:spPr/>
        <p:txBody>
          <a:bodyPr/>
          <a:lstStyle/>
          <a:p>
            <a:fld id="{50AB7CB8-D9D5-4194-BC56-F13B1650F414}" type="slidenum">
              <a:rPr lang="en-US" smtClean="0"/>
              <a:t>56</a:t>
            </a:fld>
            <a:endParaRPr lang="en-US"/>
          </a:p>
        </p:txBody>
      </p:sp>
    </p:spTree>
    <p:extLst>
      <p:ext uri="{BB962C8B-B14F-4D97-AF65-F5344CB8AC3E}">
        <p14:creationId xmlns:p14="http://schemas.microsoft.com/office/powerpoint/2010/main" val="132051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2021-Florida Department of Education, Bureau of Exceptional Education and Student Services, Jennifer Coburn, Program Specialist for Deaf/Hard of Hearing, Visual Impairments, and Dual-Sensory Impairments</a:t>
            </a:r>
          </a:p>
          <a:p>
            <a:endParaRPr lang="en-US" altLang="en-US" dirty="0"/>
          </a:p>
          <a:p>
            <a:endParaRPr lang="en-US" altLang="en-US"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5286" indent="-302033">
              <a:defRPr>
                <a:solidFill>
                  <a:schemeClr val="tx1"/>
                </a:solidFill>
                <a:latin typeface="Calibri" panose="020F0502020204030204" pitchFamily="34" charset="0"/>
                <a:cs typeface="Arial" panose="020B0604020202020204" pitchFamily="34" charset="0"/>
              </a:defRPr>
            </a:lvl2pPr>
            <a:lvl3pPr marL="1208133" indent="-241626">
              <a:defRPr>
                <a:solidFill>
                  <a:schemeClr val="tx1"/>
                </a:solidFill>
                <a:latin typeface="Calibri" panose="020F0502020204030204" pitchFamily="34" charset="0"/>
                <a:cs typeface="Arial" panose="020B0604020202020204" pitchFamily="34" charset="0"/>
              </a:defRPr>
            </a:lvl3pPr>
            <a:lvl4pPr marL="1691385" indent="-241626">
              <a:defRPr>
                <a:solidFill>
                  <a:schemeClr val="tx1"/>
                </a:solidFill>
                <a:latin typeface="Calibri" panose="020F0502020204030204" pitchFamily="34" charset="0"/>
                <a:cs typeface="Arial" panose="020B0604020202020204" pitchFamily="34" charset="0"/>
              </a:defRPr>
            </a:lvl4pPr>
            <a:lvl5pPr marL="2174639" indent="-241626">
              <a:defRPr>
                <a:solidFill>
                  <a:schemeClr val="tx1"/>
                </a:solidFill>
                <a:latin typeface="Calibri" panose="020F0502020204030204" pitchFamily="34" charset="0"/>
                <a:cs typeface="Arial" panose="020B0604020202020204" pitchFamily="34" charset="0"/>
              </a:defRPr>
            </a:lvl5pPr>
            <a:lvl6pPr marL="2657891" indent="-2416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41145" indent="-2416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24398" indent="-2416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07651" indent="-24162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66506" fontAlgn="base">
              <a:spcBef>
                <a:spcPct val="0"/>
              </a:spcBef>
              <a:spcAft>
                <a:spcPct val="0"/>
              </a:spcAft>
              <a:defRPr/>
            </a:pPr>
            <a:fld id="{9A367F42-826B-45E5-8219-861D9A413206}" type="slidenum">
              <a:rPr lang="en-US" altLang="en-US">
                <a:solidFill>
                  <a:prstClr val="black"/>
                </a:solidFill>
              </a:rPr>
              <a:pPr defTabSz="966506" fontAlgn="base">
                <a:spcBef>
                  <a:spcPct val="0"/>
                </a:spcBef>
                <a:spcAft>
                  <a:spcPct val="0"/>
                </a:spcAft>
                <a:defRPr/>
              </a:pPr>
              <a:t>5</a:t>
            </a:fld>
            <a:endParaRPr lang="en-US" altLang="en-US">
              <a:solidFill>
                <a:prstClr val="black"/>
              </a:solidFill>
            </a:endParaRPr>
          </a:p>
        </p:txBody>
      </p:sp>
    </p:spTree>
    <p:extLst>
      <p:ext uri="{BB962C8B-B14F-4D97-AF65-F5344CB8AC3E}">
        <p14:creationId xmlns:p14="http://schemas.microsoft.com/office/powerpoint/2010/main" val="2307799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2021-photo of a young child wearing a hearing aid and reaching for a woman’s face is labeled: Parent infant program-Deaf/Hard of hearing multi-faceted support</a:t>
            </a:r>
          </a:p>
        </p:txBody>
      </p:sp>
      <p:sp>
        <p:nvSpPr>
          <p:cNvPr id="4" name="Slide Number Placeholder 3"/>
          <p:cNvSpPr>
            <a:spLocks noGrp="1"/>
          </p:cNvSpPr>
          <p:nvPr>
            <p:ph type="sldNum" sz="quarter" idx="5"/>
          </p:nvPr>
        </p:nvSpPr>
        <p:spPr/>
        <p:txBody>
          <a:bodyPr/>
          <a:lstStyle/>
          <a:p>
            <a:fld id="{50AB7CB8-D9D5-4194-BC56-F13B1650F414}" type="slidenum">
              <a:rPr lang="en-US" smtClean="0"/>
              <a:t>57</a:t>
            </a:fld>
            <a:endParaRPr lang="en-US"/>
          </a:p>
        </p:txBody>
      </p:sp>
    </p:spTree>
    <p:extLst>
      <p:ext uri="{BB962C8B-B14F-4D97-AF65-F5344CB8AC3E}">
        <p14:creationId xmlns:p14="http://schemas.microsoft.com/office/powerpoint/2010/main" val="2398994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2021-photo of a young child wearing glasses and standing next to a smiling woman is labeled: Parent infant program-Blind/Visually impaired multi-faceted support</a:t>
            </a:r>
          </a:p>
        </p:txBody>
      </p:sp>
      <p:sp>
        <p:nvSpPr>
          <p:cNvPr id="4" name="Slide Number Placeholder 3"/>
          <p:cNvSpPr>
            <a:spLocks noGrp="1"/>
          </p:cNvSpPr>
          <p:nvPr>
            <p:ph type="sldNum" sz="quarter" idx="5"/>
          </p:nvPr>
        </p:nvSpPr>
        <p:spPr/>
        <p:txBody>
          <a:bodyPr/>
          <a:lstStyle/>
          <a:p>
            <a:fld id="{50AB7CB8-D9D5-4194-BC56-F13B1650F414}" type="slidenum">
              <a:rPr lang="en-US" smtClean="0"/>
              <a:t>58</a:t>
            </a:fld>
            <a:endParaRPr lang="en-US"/>
          </a:p>
        </p:txBody>
      </p:sp>
    </p:spTree>
    <p:extLst>
      <p:ext uri="{BB962C8B-B14F-4D97-AF65-F5344CB8AC3E}">
        <p14:creationId xmlns:p14="http://schemas.microsoft.com/office/powerpoint/2010/main" val="2326290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r>
              <a:rPr lang="en-US" dirty="0"/>
              <a:t>2021-Florida School for the Deaf and the Blind logo shows a navy blue square with white crossed lines in the center and the letters F S D B arranged clockwise from the top left</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59</a:t>
            </a:fld>
            <a:endParaRPr lang="en-US"/>
          </a:p>
        </p:txBody>
      </p:sp>
    </p:spTree>
    <p:extLst>
      <p:ext uri="{BB962C8B-B14F-4D97-AF65-F5344CB8AC3E}">
        <p14:creationId xmlns:p14="http://schemas.microsoft.com/office/powerpoint/2010/main" val="14205060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p:txBody>
      </p:sp>
      <p:sp>
        <p:nvSpPr>
          <p:cNvPr id="4" name="Slide Number Placeholder 3"/>
          <p:cNvSpPr>
            <a:spLocks noGrp="1"/>
          </p:cNvSpPr>
          <p:nvPr>
            <p:ph type="sldNum" sz="quarter" idx="5"/>
          </p:nvPr>
        </p:nvSpPr>
        <p:spPr/>
        <p:txBody>
          <a:bodyPr/>
          <a:lstStyle/>
          <a:p>
            <a:fld id="{50AB7CB8-D9D5-4194-BC56-F13B1650F414}" type="slidenum">
              <a:rPr lang="en-US" smtClean="0"/>
              <a:t>61</a:t>
            </a:fld>
            <a:endParaRPr lang="en-US"/>
          </a:p>
        </p:txBody>
      </p:sp>
    </p:spTree>
    <p:extLst>
      <p:ext uri="{BB962C8B-B14F-4D97-AF65-F5344CB8AC3E}">
        <p14:creationId xmlns:p14="http://schemas.microsoft.com/office/powerpoint/2010/main" val="3223914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p:txBody>
      </p:sp>
      <p:sp>
        <p:nvSpPr>
          <p:cNvPr id="4" name="Slide Number Placeholder 3"/>
          <p:cNvSpPr>
            <a:spLocks noGrp="1"/>
          </p:cNvSpPr>
          <p:nvPr>
            <p:ph type="sldNum" sz="quarter" idx="5"/>
          </p:nvPr>
        </p:nvSpPr>
        <p:spPr/>
        <p:txBody>
          <a:bodyPr/>
          <a:lstStyle/>
          <a:p>
            <a:fld id="{50AB7CB8-D9D5-4194-BC56-F13B1650F414}" type="slidenum">
              <a:rPr lang="en-US" smtClean="0"/>
              <a:t>62</a:t>
            </a:fld>
            <a:endParaRPr lang="en-US"/>
          </a:p>
        </p:txBody>
      </p:sp>
    </p:spTree>
    <p:extLst>
      <p:ext uri="{BB962C8B-B14F-4D97-AF65-F5344CB8AC3E}">
        <p14:creationId xmlns:p14="http://schemas.microsoft.com/office/powerpoint/2010/main" val="30368760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a:t>
            </a:r>
          </a:p>
        </p:txBody>
      </p:sp>
      <p:sp>
        <p:nvSpPr>
          <p:cNvPr id="4" name="Slide Number Placeholder 3"/>
          <p:cNvSpPr>
            <a:spLocks noGrp="1"/>
          </p:cNvSpPr>
          <p:nvPr>
            <p:ph type="sldNum" sz="quarter" idx="5"/>
          </p:nvPr>
        </p:nvSpPr>
        <p:spPr/>
        <p:txBody>
          <a:bodyPr/>
          <a:lstStyle/>
          <a:p>
            <a:fld id="{50AB7CB8-D9D5-4194-BC56-F13B1650F414}" type="slidenum">
              <a:rPr lang="en-US" smtClean="0"/>
              <a:t>63</a:t>
            </a:fld>
            <a:endParaRPr lang="en-US"/>
          </a:p>
        </p:txBody>
      </p:sp>
    </p:spTree>
    <p:extLst>
      <p:ext uri="{BB962C8B-B14F-4D97-AF65-F5344CB8AC3E}">
        <p14:creationId xmlns:p14="http://schemas.microsoft.com/office/powerpoint/2010/main" val="269494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banner is light blue with dark blue text that reads: FAVI meeting Florida VR contact info</a:t>
            </a:r>
          </a:p>
          <a:p>
            <a:r>
              <a:rPr lang="en-US" dirty="0"/>
              <a:t>Lower banner shows photos of persons signing, using a motorized wheelchair, using a long cane, and using crutches. </a:t>
            </a:r>
          </a:p>
        </p:txBody>
      </p:sp>
      <p:sp>
        <p:nvSpPr>
          <p:cNvPr id="4" name="Slide Number Placeholder 3"/>
          <p:cNvSpPr>
            <a:spLocks noGrp="1"/>
          </p:cNvSpPr>
          <p:nvPr>
            <p:ph type="sldNum" sz="quarter" idx="5"/>
          </p:nvPr>
        </p:nvSpPr>
        <p:spPr/>
        <p:txBody>
          <a:bodyPr/>
          <a:lstStyle/>
          <a:p>
            <a:fld id="{50AB7CB8-D9D5-4194-BC56-F13B1650F414}" type="slidenum">
              <a:rPr lang="en-US" smtClean="0"/>
              <a:t>6</a:t>
            </a:fld>
            <a:endParaRPr lang="en-US"/>
          </a:p>
        </p:txBody>
      </p:sp>
    </p:spTree>
    <p:extLst>
      <p:ext uri="{BB962C8B-B14F-4D97-AF65-F5344CB8AC3E}">
        <p14:creationId xmlns:p14="http://schemas.microsoft.com/office/powerpoint/2010/main" val="1379588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banner is light blue with dark blue text that reads: Florida VR logistics</a:t>
            </a:r>
          </a:p>
          <a:p>
            <a:r>
              <a:rPr lang="en-US" dirty="0"/>
              <a:t>Lower banner shows photos of persons signing, using a motorized wheelchair, using a long cane, and using crutches. </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7</a:t>
            </a:fld>
            <a:endParaRPr lang="en-US"/>
          </a:p>
        </p:txBody>
      </p:sp>
    </p:spTree>
    <p:extLst>
      <p:ext uri="{BB962C8B-B14F-4D97-AF65-F5344CB8AC3E}">
        <p14:creationId xmlns:p14="http://schemas.microsoft.com/office/powerpoint/2010/main" val="72022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banner is light blue with dark blue text that reads: Florida VR logistics</a:t>
            </a:r>
          </a:p>
          <a:p>
            <a:r>
              <a:rPr lang="en-US" dirty="0"/>
              <a:t>Lower banner shows photos of persons signing, using a motorized wheelchair, using a long cane, and using crutches. </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8</a:t>
            </a:fld>
            <a:endParaRPr lang="en-US"/>
          </a:p>
        </p:txBody>
      </p:sp>
    </p:spTree>
    <p:extLst>
      <p:ext uri="{BB962C8B-B14F-4D97-AF65-F5344CB8AC3E}">
        <p14:creationId xmlns:p14="http://schemas.microsoft.com/office/powerpoint/2010/main" val="240765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banner is light blue with dark blue text that reads: Florida VR update</a:t>
            </a:r>
          </a:p>
          <a:p>
            <a:r>
              <a:rPr lang="en-US" dirty="0"/>
              <a:t>Lower banner shows photos of persons signing, using a motorized wheelchair, using a long cane, and using crutches. </a:t>
            </a:r>
          </a:p>
          <a:p>
            <a:endParaRPr lang="en-US" dirty="0"/>
          </a:p>
        </p:txBody>
      </p:sp>
      <p:sp>
        <p:nvSpPr>
          <p:cNvPr id="4" name="Slide Number Placeholder 3"/>
          <p:cNvSpPr>
            <a:spLocks noGrp="1"/>
          </p:cNvSpPr>
          <p:nvPr>
            <p:ph type="sldNum" sz="quarter" idx="5"/>
          </p:nvPr>
        </p:nvSpPr>
        <p:spPr/>
        <p:txBody>
          <a:bodyPr/>
          <a:lstStyle/>
          <a:p>
            <a:fld id="{50AB7CB8-D9D5-4194-BC56-F13B1650F414}" type="slidenum">
              <a:rPr lang="en-US" smtClean="0"/>
              <a:t>9</a:t>
            </a:fld>
            <a:endParaRPr lang="en-US"/>
          </a:p>
        </p:txBody>
      </p:sp>
    </p:spTree>
    <p:extLst>
      <p:ext uri="{BB962C8B-B14F-4D97-AF65-F5344CB8AC3E}">
        <p14:creationId xmlns:p14="http://schemas.microsoft.com/office/powerpoint/2010/main" val="277230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1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bin"/></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8B507D-5973-4F14-BF25-C21B29D6FDD3}"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3727624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B507D-5973-4F14-BF25-C21B29D6FDD3}"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20617079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003800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936810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304649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224505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8834229"/>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Pérez"/>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 Juan Pérez</a:t>
            </a:r>
          </a:p>
        </p:txBody>
      </p:sp>
      <p:sp>
        <p:nvSpPr>
          <p:cNvPr id="94" name="“Escribe una cita aquí”"/>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“Escribe una cita aquí”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6383594"/>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4373633"/>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425055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ítulo y objeto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7" name="Imagen 6" descr="Imagen 6"/>
          <p:cNvPicPr>
            <a:picLocks noChangeAspect="1"/>
          </p:cNvPicPr>
          <p:nvPr/>
        </p:nvPicPr>
        <p:blipFill>
          <a:blip r:embed="rId3"/>
          <a:stretch>
            <a:fillRect/>
          </a:stretch>
        </p:blipFill>
        <p:spPr>
          <a:xfrm>
            <a:off x="0" y="1"/>
            <a:ext cx="12192000" cy="6858001"/>
          </a:xfrm>
          <a:prstGeom prst="rect">
            <a:avLst/>
          </a:prstGeom>
          <a:ln w="12700">
            <a:miter lim="400000"/>
          </a:ln>
        </p:spPr>
      </p:pic>
      <p:sp>
        <p:nvSpPr>
          <p:cNvPr id="118" name="Title Text"/>
          <p:cNvSpPr txBox="1">
            <a:spLocks noGrp="1"/>
          </p:cNvSpPr>
          <p:nvPr>
            <p:ph type="title"/>
          </p:nvPr>
        </p:nvSpPr>
        <p:spPr>
          <a:xfrm>
            <a:off x="838200" y="365125"/>
            <a:ext cx="10515600" cy="1325563"/>
          </a:xfrm>
          <a:prstGeom prst="rect">
            <a:avLst/>
          </a:prstGeom>
        </p:spPr>
        <p:txBody>
          <a:bodyPr lIns="91439" tIns="91439" rIns="91439" bIns="91439"/>
          <a:lstStyle>
            <a:lvl1pPr algn="l" defTabSz="914400">
              <a:lnSpc>
                <a:spcPct val="90000"/>
              </a:lnSpc>
              <a:defRPr sz="4400">
                <a:latin typeface="Calibri Light"/>
                <a:ea typeface="Calibri Light"/>
                <a:cs typeface="Calibri Light"/>
                <a:sym typeface="Calibri Light"/>
              </a:defRPr>
            </a:lvl1pPr>
          </a:lstStyle>
          <a:p>
            <a:r>
              <a:t>Title Text</a:t>
            </a:r>
          </a:p>
        </p:txBody>
      </p:sp>
      <p:sp>
        <p:nvSpPr>
          <p:cNvPr id="119" name="Body Level One…"/>
          <p:cNvSpPr txBox="1">
            <a:spLocks noGrp="1"/>
          </p:cNvSpPr>
          <p:nvPr>
            <p:ph type="body" idx="1"/>
          </p:nvPr>
        </p:nvSpPr>
        <p:spPr>
          <a:xfrm>
            <a:off x="838200" y="1825625"/>
            <a:ext cx="10515600" cy="4351338"/>
          </a:xfrm>
          <a:prstGeom prst="rect">
            <a:avLst/>
          </a:prstGeom>
        </p:spPr>
        <p:txBody>
          <a:bodyPr lIns="91439" tIns="91439" rIns="91439" bIns="91439" anchor="t"/>
          <a:lstStyle>
            <a:lvl1pPr marL="228600" indent="-228600" defTabSz="914400">
              <a:lnSpc>
                <a:spcPct val="90000"/>
              </a:lnSpc>
              <a:spcBef>
                <a:spcPts val="1000"/>
              </a:spcBef>
              <a:buSzPct val="100000"/>
              <a:buFont typeface="Arial"/>
              <a:defRPr sz="2800">
                <a:latin typeface="Calibri"/>
                <a:ea typeface="Calibri"/>
                <a:cs typeface="Calibri"/>
                <a:sym typeface="Calibri"/>
              </a:defRPr>
            </a:lvl1pPr>
            <a:lvl2pPr marL="495300" indent="-266700" defTabSz="914400">
              <a:lnSpc>
                <a:spcPct val="90000"/>
              </a:lnSpc>
              <a:spcBef>
                <a:spcPts val="1000"/>
              </a:spcBef>
              <a:buSzPct val="100000"/>
              <a:buFont typeface="Arial"/>
              <a:defRPr sz="2800">
                <a:latin typeface="Calibri"/>
                <a:ea typeface="Calibri"/>
                <a:cs typeface="Calibri"/>
                <a:sym typeface="Calibri"/>
              </a:defRPr>
            </a:lvl2pPr>
            <a:lvl3pPr marL="777240" indent="-320040" defTabSz="914400">
              <a:lnSpc>
                <a:spcPct val="90000"/>
              </a:lnSpc>
              <a:spcBef>
                <a:spcPts val="1000"/>
              </a:spcBef>
              <a:buSzPct val="100000"/>
              <a:buFont typeface="Arial"/>
              <a:defRPr sz="2800">
                <a:latin typeface="Calibri"/>
                <a:ea typeface="Calibri"/>
                <a:cs typeface="Calibri"/>
                <a:sym typeface="Calibri"/>
              </a:defRPr>
            </a:lvl3pPr>
            <a:lvl4pPr marL="1041400" indent="-355600" defTabSz="914400">
              <a:lnSpc>
                <a:spcPct val="90000"/>
              </a:lnSpc>
              <a:spcBef>
                <a:spcPts val="1000"/>
              </a:spcBef>
              <a:buSzPct val="100000"/>
              <a:buFont typeface="Arial"/>
              <a:defRPr sz="2800">
                <a:latin typeface="Calibri"/>
                <a:ea typeface="Calibri"/>
                <a:cs typeface="Calibri"/>
                <a:sym typeface="Calibri"/>
              </a:defRPr>
            </a:lvl4pPr>
            <a:lvl5pPr marL="1270000" indent="-355600" defTabSz="914400">
              <a:lnSpc>
                <a:spcPct val="90000"/>
              </a:lnSpc>
              <a:spcBef>
                <a:spcPts val="1000"/>
              </a:spcBef>
              <a:buSzPct val="100000"/>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10986393" y="6354249"/>
            <a:ext cx="367407" cy="36933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02758675"/>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2_Imagen con títul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7" name="Imagen 8" descr="Imagen 8"/>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28" name="Title Text"/>
          <p:cNvSpPr txBox="1">
            <a:spLocks noGrp="1"/>
          </p:cNvSpPr>
          <p:nvPr>
            <p:ph type="title"/>
          </p:nvPr>
        </p:nvSpPr>
        <p:spPr>
          <a:xfrm>
            <a:off x="839788" y="457200"/>
            <a:ext cx="3932238" cy="1600200"/>
          </a:xfrm>
          <a:prstGeom prst="rect">
            <a:avLst/>
          </a:prstGeom>
        </p:spPr>
        <p:txBody>
          <a:bodyPr lIns="91439" tIns="91439" rIns="91439" bIns="91439" anchor="b"/>
          <a:lstStyle>
            <a:lvl1pPr algn="l" defTabSz="914400">
              <a:lnSpc>
                <a:spcPct val="90000"/>
              </a:lnSpc>
              <a:defRPr sz="3200">
                <a:latin typeface="Calibri Light"/>
                <a:ea typeface="Calibri Light"/>
                <a:cs typeface="Calibri Light"/>
                <a:sym typeface="Calibri Light"/>
              </a:defRPr>
            </a:lvl1pPr>
          </a:lstStyle>
          <a:p>
            <a:r>
              <a:t>Title Text</a:t>
            </a:r>
          </a:p>
        </p:txBody>
      </p:sp>
      <p:sp>
        <p:nvSpPr>
          <p:cNvPr id="129" name="Body Level One…"/>
          <p:cNvSpPr txBox="1">
            <a:spLocks noGrp="1"/>
          </p:cNvSpPr>
          <p:nvPr>
            <p:ph type="body" sz="quarter" idx="1"/>
          </p:nvPr>
        </p:nvSpPr>
        <p:spPr>
          <a:xfrm>
            <a:off x="839788" y="2057400"/>
            <a:ext cx="3932238" cy="3811588"/>
          </a:xfrm>
          <a:prstGeom prst="rect">
            <a:avLst/>
          </a:prstGeom>
        </p:spPr>
        <p:txBody>
          <a:bodyPr lIns="91439" tIns="91439" rIns="91439" bIns="91439" anchor="t"/>
          <a:lstStyle>
            <a:lvl1pPr marL="0" indent="0" defTabSz="914400">
              <a:lnSpc>
                <a:spcPct val="90000"/>
              </a:lnSpc>
              <a:spcBef>
                <a:spcPts val="1000"/>
              </a:spcBef>
              <a:buSzTx/>
              <a:buNone/>
              <a:defRPr sz="1600">
                <a:latin typeface="Calibri"/>
                <a:ea typeface="Calibri"/>
                <a:cs typeface="Calibri"/>
                <a:sym typeface="Calibri"/>
              </a:defRPr>
            </a:lvl1pPr>
            <a:lvl2pPr marL="0" indent="228600" defTabSz="914400">
              <a:lnSpc>
                <a:spcPct val="90000"/>
              </a:lnSpc>
              <a:spcBef>
                <a:spcPts val="1000"/>
              </a:spcBef>
              <a:buSzTx/>
              <a:buNone/>
              <a:defRPr sz="1600">
                <a:latin typeface="Calibri"/>
                <a:ea typeface="Calibri"/>
                <a:cs typeface="Calibri"/>
                <a:sym typeface="Calibri"/>
              </a:defRPr>
            </a:lvl2pPr>
            <a:lvl3pPr marL="0" indent="457200" defTabSz="914400">
              <a:lnSpc>
                <a:spcPct val="90000"/>
              </a:lnSpc>
              <a:spcBef>
                <a:spcPts val="1000"/>
              </a:spcBef>
              <a:buSzTx/>
              <a:buNone/>
              <a:defRPr sz="1600">
                <a:latin typeface="Calibri"/>
                <a:ea typeface="Calibri"/>
                <a:cs typeface="Calibri"/>
                <a:sym typeface="Calibri"/>
              </a:defRPr>
            </a:lvl3pPr>
            <a:lvl4pPr marL="0" indent="685800" defTabSz="914400">
              <a:lnSpc>
                <a:spcPct val="90000"/>
              </a:lnSpc>
              <a:spcBef>
                <a:spcPts val="1000"/>
              </a:spcBef>
              <a:buSzTx/>
              <a:buNone/>
              <a:defRPr sz="1600">
                <a:latin typeface="Calibri"/>
                <a:ea typeface="Calibri"/>
                <a:cs typeface="Calibri"/>
                <a:sym typeface="Calibri"/>
              </a:defRPr>
            </a:lvl4pPr>
            <a:lvl5pPr marL="0" indent="914400" defTabSz="9144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Object"/>
          <p:cNvSpPr txBox="1">
            <a:spLocks noGrp="1"/>
          </p:cNvSpPr>
          <p:nvPr>
            <p:ph sz="quarter" idx="3"/>
          </p:nvPr>
        </p:nvSpPr>
        <p:spPr>
          <a:xfrm>
            <a:off x="5193738" y="485279"/>
            <a:ext cx="3706317" cy="905025"/>
          </a:xfrm>
          <a:prstGeom prst="rect">
            <a:avLst/>
          </a:prstGeom>
        </p:spPr>
        <p:txBody>
          <a:bodyPr lIns="91439" tIns="91439" rIns="91439" bIns="91439" anchor="t">
            <a:noAutofit/>
          </a:bodyPr>
          <a:lstStyle>
            <a:lvl1pPr marL="228600" indent="-228600" defTabSz="914400">
              <a:lnSpc>
                <a:spcPct val="90000"/>
              </a:lnSpc>
              <a:spcBef>
                <a:spcPts val="1000"/>
              </a:spcBef>
              <a:buSzPct val="100000"/>
              <a:buFont typeface="Arial"/>
              <a:defRPr sz="5600">
                <a:latin typeface="Calibri"/>
                <a:cs typeface="Calibri"/>
                <a:sym typeface="Calibri"/>
              </a:defRPr>
            </a:lvl1pPr>
          </a:lstStyle>
          <a:p>
            <a:pPr marL="457200" indent="-457200" defTabSz="1828800">
              <a:lnSpc>
                <a:spcPct val="90000"/>
              </a:lnSpc>
              <a:spcBef>
                <a:spcPts val="2000"/>
              </a:spcBef>
              <a:buSzPct val="100000"/>
              <a:buFont typeface="Arial"/>
              <a:defRPr sz="5600">
                <a:latin typeface="Calibri"/>
                <a:ea typeface="Calibri"/>
                <a:cs typeface="Calibri"/>
                <a:sym typeface="Calibri"/>
              </a:defRPr>
            </a:pPr>
            <a:endParaRPr/>
          </a:p>
        </p:txBody>
      </p:sp>
      <p:sp>
        <p:nvSpPr>
          <p:cNvPr id="131" name="Slide Number"/>
          <p:cNvSpPr txBox="1">
            <a:spLocks noGrp="1"/>
          </p:cNvSpPr>
          <p:nvPr>
            <p:ph type="sldNum" sz="quarter" idx="2"/>
          </p:nvPr>
        </p:nvSpPr>
        <p:spPr>
          <a:xfrm>
            <a:off x="8610600" y="6356350"/>
            <a:ext cx="457174" cy="461663"/>
          </a:xfrm>
          <a:prstGeom prst="rect">
            <a:avLst/>
          </a:prstGeom>
        </p:spPr>
        <p:txBody>
          <a:bodyPr lIns="91439" tIns="91439" rIns="91439" bIns="91439"/>
          <a:lstStyle>
            <a:lvl1pPr algn="l" defTabSz="914400">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739636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B507D-5973-4F14-BF25-C21B29D6FDD3}"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20780624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283882-4A9A-C045-9408-E388EB23D320}" type="datetime1">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194945480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5EDCE6-7E02-304A-96F4-6EF2AFEAD39B}" type="datetime1">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136377726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31E188-140E-0840-A643-096027C73C87}" type="datetime1">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208976735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183E06-D5DC-FB45-80AD-F43D1B15D229}" type="datetime1">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239588063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02D405-23DE-334A-8734-17648E40154D}" type="datetime1">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75366111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AD558A-2C1B-4143-8904-1AFB896524EB}" type="datetime1">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3695100842"/>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0A33F-9A40-654D-ADF6-26C24731BF01}" type="datetime1">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1279888884"/>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C27165-084B-714B-9AE2-75B65BCFE260}" type="datetime1">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114501770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216D25-2BDC-A84D-A54C-B92CE3D297FF}" type="datetime1">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94351657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71AB4-1C7D-8445-AD92-8B12875EE036}" type="datetime1">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36788022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816531-CCD3-4909-A41B-EAB1049BDA8C}" type="datetime1">
              <a:rPr lang="en-US" smtClean="0"/>
              <a:t>12/2/2021</a:t>
            </a:fld>
            <a:endParaRPr lang="en-US" dirty="0"/>
          </a:p>
        </p:txBody>
      </p:sp>
      <p:sp>
        <p:nvSpPr>
          <p:cNvPr id="5" name="Footer Placeholder 4"/>
          <p:cNvSpPr>
            <a:spLocks noGrp="1"/>
          </p:cNvSpPr>
          <p:nvPr>
            <p:ph type="ftr" sz="quarter" idx="11"/>
          </p:nvPr>
        </p:nvSpPr>
        <p:spPr/>
        <p:txBody>
          <a:bodyPr/>
          <a:lstStyle/>
          <a:p>
            <a:pPr algn="l"/>
            <a:r>
              <a:rPr lang="en-US" dirty="0"/>
              <a:t>Teach a Course</a:t>
            </a:r>
          </a:p>
        </p:txBody>
      </p:sp>
      <p:sp>
        <p:nvSpPr>
          <p:cNvPr id="6" name="Slide Number Placeholder 5"/>
          <p:cNvSpPr>
            <a:spLocks noGrp="1"/>
          </p:cNvSpPr>
          <p:nvPr>
            <p:ph type="sldNum" sz="quarter" idx="12"/>
          </p:nvPr>
        </p:nvSpPr>
        <p:spPr>
          <a:xfrm>
            <a:off x="9255346" y="2750337"/>
            <a:ext cx="1171888" cy="1356442"/>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449234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BC9ADD-2849-2B4E-9077-B4F27F63CE9B}" type="datetime1">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9BCC0-92BD-DD47-B96A-0E9419FD226E}" type="slidenum">
              <a:rPr lang="en-US" smtClean="0"/>
              <a:t>‹#›</a:t>
            </a:fld>
            <a:endParaRPr lang="en-US"/>
          </a:p>
        </p:txBody>
      </p:sp>
    </p:spTree>
    <p:extLst>
      <p:ext uri="{BB962C8B-B14F-4D97-AF65-F5344CB8AC3E}">
        <p14:creationId xmlns:p14="http://schemas.microsoft.com/office/powerpoint/2010/main" val="16204872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Whoosh.wav"/>
          </p:stSnd>
        </p:sndAc>
      </p:transition>
    </mc:Choice>
    <mc:Fallback xmlns="">
      <p:transition spd="slow">
        <p:sndAc>
          <p:stSnd>
            <p:snd r:embed="rId3" name="Whoosh.wav"/>
          </p:stSnd>
        </p:sndAc>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65"/>
        <p:cNvGrpSpPr/>
        <p:nvPr/>
      </p:nvGrpSpPr>
      <p:grpSpPr>
        <a:xfrm>
          <a:off x="0" y="0"/>
          <a:ext cx="0" cy="0"/>
          <a:chOff x="0" y="0"/>
          <a:chExt cx="0" cy="0"/>
        </a:xfrm>
      </p:grpSpPr>
      <p:sp>
        <p:nvSpPr>
          <p:cNvPr id="66" name="Google Shape;66;p9"/>
          <p:cNvSpPr txBox="1">
            <a:spLocks noGrp="1"/>
          </p:cNvSpPr>
          <p:nvPr>
            <p:ph type="dt" idx="10"/>
          </p:nvPr>
        </p:nvSpPr>
        <p:spPr>
          <a:xfrm>
            <a:off x="838200" y="6356360"/>
            <a:ext cx="27432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9"/>
          <p:cNvSpPr txBox="1">
            <a:spLocks noGrp="1"/>
          </p:cNvSpPr>
          <p:nvPr>
            <p:ph type="ftr" idx="11"/>
          </p:nvPr>
        </p:nvSpPr>
        <p:spPr>
          <a:xfrm>
            <a:off x="4038600" y="635636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9"/>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1pPr>
            <a:lvl2pPr marL="0" marR="0" lvl="1"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2pPr>
            <a:lvl3pPr marL="0" marR="0" lvl="2"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3pPr>
            <a:lvl4pPr marL="0" marR="0" lvl="3"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4pPr>
            <a:lvl5pPr marL="0" marR="0" lvl="4"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5pPr>
            <a:lvl6pPr marL="0" marR="0" lvl="5"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6pPr>
            <a:lvl7pPr marL="0" marR="0" lvl="6"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7pPr>
            <a:lvl8pPr marL="0" marR="0" lvl="7"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8pPr>
            <a:lvl9pPr marL="0" marR="0" lvl="8"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9pPr>
          </a:lstStyle>
          <a:p>
            <a:fld id="{00000000-1234-1234-1234-123412341234}" type="slidenum">
              <a:rPr lang="en-US" smtClean="0"/>
              <a:pPr/>
              <a:t>‹#›</a:t>
            </a:fld>
            <a:endParaRPr lang="en-US"/>
          </a:p>
        </p:txBody>
      </p:sp>
      <p:sp>
        <p:nvSpPr>
          <p:cNvPr id="69" name="Google Shape;69;p9"/>
          <p:cNvSpPr/>
          <p:nvPr/>
        </p:nvSpPr>
        <p:spPr>
          <a:xfrm>
            <a:off x="0" y="457204"/>
            <a:ext cx="12192000" cy="122400"/>
          </a:xfrm>
          <a:prstGeom prst="rect">
            <a:avLst/>
          </a:prstGeom>
          <a:solidFill>
            <a:srgbClr val="1360B7"/>
          </a:solidFill>
          <a:ln>
            <a:noFill/>
          </a:ln>
          <a:effectLst>
            <a:outerShdw blurRad="76200" dist="50800" dir="6900000" sx="98000" sy="98000" algn="t" rotWithShape="0">
              <a:srgbClr val="000000">
                <a:alpha val="203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endParaRPr sz="1800" b="0" i="0" u="none" strike="noStrike" cap="none">
              <a:solidFill>
                <a:schemeClr val="lt1"/>
              </a:solidFill>
              <a:latin typeface="Calibri"/>
              <a:ea typeface="Calibri"/>
              <a:cs typeface="Calibri"/>
              <a:sym typeface="Calibri"/>
            </a:endParaRPr>
          </a:p>
        </p:txBody>
      </p:sp>
      <p:pic>
        <p:nvPicPr>
          <p:cNvPr id="70" name="Google Shape;70;p9"/>
          <p:cNvPicPr preferRelativeResize="0"/>
          <p:nvPr/>
        </p:nvPicPr>
        <p:blipFill rotWithShape="1">
          <a:blip r:embed="rId2">
            <a:alphaModFix/>
          </a:blip>
          <a:srcRect/>
          <a:stretch/>
        </p:blipFill>
        <p:spPr>
          <a:xfrm>
            <a:off x="5396787" y="1"/>
            <a:ext cx="1397235" cy="1047926"/>
          </a:xfrm>
          <a:prstGeom prst="rect">
            <a:avLst/>
          </a:prstGeom>
          <a:noFill/>
          <a:ln>
            <a:noFill/>
          </a:ln>
        </p:spPr>
      </p:pic>
    </p:spTree>
    <p:extLst>
      <p:ext uri="{BB962C8B-B14F-4D97-AF65-F5344CB8AC3E}">
        <p14:creationId xmlns:p14="http://schemas.microsoft.com/office/powerpoint/2010/main" val="34326439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831851" y="1709753"/>
            <a:ext cx="10515600" cy="2852700"/>
          </a:xfrm>
          <a:prstGeom prst="rect">
            <a:avLst/>
          </a:prstGeom>
          <a:noFill/>
          <a:ln>
            <a:noFill/>
          </a:ln>
          <a:effectLst>
            <a:outerShdw blurRad="63500" dist="25400" dir="5400000" algn="t" rotWithShape="0">
              <a:srgbClr val="000000">
                <a:alpha val="23530"/>
              </a:srgbClr>
            </a:outerShdw>
          </a:effectLst>
        </p:spPr>
        <p:txBody>
          <a:bodyPr spcFirstLastPara="1" wrap="square" lIns="91425" tIns="91425" rIns="91425" bIns="91425" anchor="b" anchorCtr="0">
            <a:noAutofit/>
          </a:bodyPr>
          <a:lstStyle>
            <a:lvl1pPr marL="0" marR="0" lvl="0" indent="0" algn="ctr" rtl="0">
              <a:lnSpc>
                <a:spcPct val="90000"/>
              </a:lnSpc>
              <a:spcBef>
                <a:spcPts val="0"/>
              </a:spcBef>
              <a:spcAft>
                <a:spcPts val="0"/>
              </a:spcAft>
              <a:buClr>
                <a:schemeClr val="dk2"/>
              </a:buClr>
              <a:buSzPts val="1500"/>
              <a:buFont typeface="Georgia"/>
              <a:buNone/>
              <a:defRPr sz="6000" b="1" i="0" u="none" strike="noStrike" cap="none">
                <a:solidFill>
                  <a:schemeClr val="dk2"/>
                </a:solidFill>
                <a:latin typeface="Georgia"/>
                <a:ea typeface="Georgia"/>
                <a:cs typeface="Georgia"/>
                <a:sym typeface="Georgi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3" name="Google Shape;73;p10"/>
          <p:cNvSpPr txBox="1">
            <a:spLocks noGrp="1"/>
          </p:cNvSpPr>
          <p:nvPr>
            <p:ph type="body" idx="1"/>
          </p:nvPr>
        </p:nvSpPr>
        <p:spPr>
          <a:xfrm>
            <a:off x="831851" y="4589473"/>
            <a:ext cx="10515600" cy="15003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90000"/>
              </a:lnSpc>
              <a:spcBef>
                <a:spcPts val="1000"/>
              </a:spcBef>
              <a:spcAft>
                <a:spcPts val="0"/>
              </a:spcAft>
              <a:buClr>
                <a:schemeClr val="dk1"/>
              </a:buClr>
              <a:buSzPts val="2800"/>
              <a:buFont typeface="Arial"/>
              <a:buNone/>
              <a:defRPr sz="24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rgbClr val="8D8D8D"/>
              </a:buClr>
              <a:buSzPts val="2400"/>
              <a:buFont typeface="Arial"/>
              <a:buNone/>
              <a:defRPr sz="2000" b="0" i="0" u="none" strike="noStrike" cap="none">
                <a:solidFill>
                  <a:srgbClr val="8D8D8D"/>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rgbClr val="8D8D8D"/>
              </a:buClr>
              <a:buSzPts val="2000"/>
              <a:buFont typeface="Arial"/>
              <a:buNone/>
              <a:defRPr sz="1800" b="0" i="0" u="none" strike="noStrike" cap="none">
                <a:solidFill>
                  <a:srgbClr val="8D8D8D"/>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rgbClr val="8D8D8D"/>
              </a:buClr>
              <a:buSzPts val="1800"/>
              <a:buFont typeface="Arial"/>
              <a:buNone/>
              <a:defRPr sz="1600" b="0" i="0" u="none" strike="noStrike" cap="none">
                <a:solidFill>
                  <a:srgbClr val="8D8D8D"/>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rgbClr val="8D8D8D"/>
              </a:buClr>
              <a:buSzPts val="1800"/>
              <a:buFont typeface="Arial"/>
              <a:buNone/>
              <a:defRPr sz="1600" b="0" i="0" u="none" strike="noStrike" cap="none">
                <a:solidFill>
                  <a:srgbClr val="8D8D8D"/>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rgbClr val="8D8D8D"/>
              </a:buClr>
              <a:buSzPts val="1800"/>
              <a:buFont typeface="Arial"/>
              <a:buNone/>
              <a:defRPr sz="1600" b="0" i="0" u="none" strike="noStrike" cap="none">
                <a:solidFill>
                  <a:srgbClr val="8D8D8D"/>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D8D8D"/>
              </a:buClr>
              <a:buSzPts val="1800"/>
              <a:buFont typeface="Arial"/>
              <a:buNone/>
              <a:defRPr sz="1600" b="0" i="0" u="none" strike="noStrike" cap="none">
                <a:solidFill>
                  <a:srgbClr val="8D8D8D"/>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D8D8D"/>
              </a:buClr>
              <a:buSzPts val="1800"/>
              <a:buFont typeface="Arial"/>
              <a:buNone/>
              <a:defRPr sz="1600" b="0" i="0" u="none" strike="noStrike" cap="none">
                <a:solidFill>
                  <a:srgbClr val="8D8D8D"/>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D8D8D"/>
              </a:buClr>
              <a:buSzPts val="1800"/>
              <a:buFont typeface="Arial"/>
              <a:buNone/>
              <a:defRPr sz="1600" b="0" i="0" u="none" strike="noStrike" cap="none">
                <a:solidFill>
                  <a:srgbClr val="8D8D8D"/>
                </a:solidFill>
                <a:latin typeface="Calibri"/>
                <a:ea typeface="Calibri"/>
                <a:cs typeface="Calibri"/>
                <a:sym typeface="Calibri"/>
              </a:defRPr>
            </a:lvl9pPr>
          </a:lstStyle>
          <a:p>
            <a:endParaRPr/>
          </a:p>
        </p:txBody>
      </p:sp>
      <p:sp>
        <p:nvSpPr>
          <p:cNvPr id="74" name="Google Shape;74;p10"/>
          <p:cNvSpPr txBox="1">
            <a:spLocks noGrp="1"/>
          </p:cNvSpPr>
          <p:nvPr>
            <p:ph type="dt" idx="10"/>
          </p:nvPr>
        </p:nvSpPr>
        <p:spPr>
          <a:xfrm>
            <a:off x="838200" y="6356360"/>
            <a:ext cx="27432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0"/>
          <p:cNvSpPr txBox="1">
            <a:spLocks noGrp="1"/>
          </p:cNvSpPr>
          <p:nvPr>
            <p:ph type="ftr" idx="11"/>
          </p:nvPr>
        </p:nvSpPr>
        <p:spPr>
          <a:xfrm>
            <a:off x="4038600" y="635636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0"/>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1pPr>
            <a:lvl2pPr marL="0" marR="0" lvl="1"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2pPr>
            <a:lvl3pPr marL="0" marR="0" lvl="2"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3pPr>
            <a:lvl4pPr marL="0" marR="0" lvl="3"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4pPr>
            <a:lvl5pPr marL="0" marR="0" lvl="4"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5pPr>
            <a:lvl6pPr marL="0" marR="0" lvl="5"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6pPr>
            <a:lvl7pPr marL="0" marR="0" lvl="6"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7pPr>
            <a:lvl8pPr marL="0" marR="0" lvl="7"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8pPr>
            <a:lvl9pPr marL="0" marR="0" lvl="8"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9pPr>
          </a:lstStyle>
          <a:p>
            <a:fld id="{00000000-1234-1234-1234-123412341234}" type="slidenum">
              <a:rPr lang="en-US" smtClean="0"/>
              <a:pPr/>
              <a:t>‹#›</a:t>
            </a:fld>
            <a:endParaRPr lang="en-US"/>
          </a:p>
        </p:txBody>
      </p:sp>
      <p:sp>
        <p:nvSpPr>
          <p:cNvPr id="77" name="Google Shape;77;p10"/>
          <p:cNvSpPr txBox="1"/>
          <p:nvPr/>
        </p:nvSpPr>
        <p:spPr>
          <a:xfrm>
            <a:off x="1782816" y="100238"/>
            <a:ext cx="6827600" cy="735600"/>
          </a:xfrm>
          <a:prstGeom prst="rect">
            <a:avLst/>
          </a:prstGeom>
          <a:noFill/>
          <a:ln>
            <a:noFill/>
          </a:ln>
          <a:effectLst>
            <a:outerShdw blurRad="63500" dist="25400" dir="5400000" algn="t" rotWithShape="0">
              <a:srgbClr val="000000">
                <a:alpha val="23530"/>
              </a:srgbClr>
            </a:outerShdw>
          </a:effectLst>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350"/>
              <a:buFont typeface="Georgia"/>
              <a:buNone/>
            </a:pPr>
            <a:r>
              <a:rPr lang="en-US" sz="5400" b="1" i="0" u="none" strike="noStrike" cap="none">
                <a:solidFill>
                  <a:schemeClr val="lt1"/>
                </a:solidFill>
                <a:latin typeface="Georgia"/>
                <a:ea typeface="Georgia"/>
                <a:cs typeface="Georgia"/>
                <a:sym typeface="Georgia"/>
              </a:rPr>
              <a:t>RMTC-D/HH</a:t>
            </a:r>
            <a:endParaRPr sz="1800"/>
          </a:p>
        </p:txBody>
      </p:sp>
      <p:sp>
        <p:nvSpPr>
          <p:cNvPr id="78" name="Google Shape;78;p10"/>
          <p:cNvSpPr txBox="1"/>
          <p:nvPr/>
        </p:nvSpPr>
        <p:spPr>
          <a:xfrm>
            <a:off x="1782816" y="729529"/>
            <a:ext cx="99920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00"/>
              <a:buFont typeface="Georgia"/>
              <a:buNone/>
            </a:pPr>
            <a:r>
              <a:rPr lang="en-US" sz="1600" b="0" i="0" u="none" strike="noStrike" cap="none">
                <a:solidFill>
                  <a:schemeClr val="lt1"/>
                </a:solidFill>
                <a:latin typeface="Georgia"/>
                <a:ea typeface="Georgia"/>
                <a:cs typeface="Georgia"/>
                <a:sym typeface="Georgia"/>
              </a:rPr>
              <a:t>Resource Materials and Technology Center for the Deaf and Hard of Hearing</a:t>
            </a:r>
            <a:endParaRPr sz="1800"/>
          </a:p>
        </p:txBody>
      </p:sp>
    </p:spTree>
    <p:extLst>
      <p:ext uri="{BB962C8B-B14F-4D97-AF65-F5344CB8AC3E}">
        <p14:creationId xmlns:p14="http://schemas.microsoft.com/office/powerpoint/2010/main" val="22172184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2008109" y="1"/>
            <a:ext cx="9849200" cy="1146300"/>
          </a:xfrm>
          <a:prstGeom prst="rect">
            <a:avLst/>
          </a:prstGeom>
          <a:noFill/>
          <a:ln>
            <a:noFill/>
          </a:ln>
          <a:effectLst>
            <a:outerShdw blurRad="63500" dist="25400" dir="5400000" algn="t" rotWithShape="0">
              <a:srgbClr val="000000">
                <a:alpha val="23530"/>
              </a:srgbClr>
            </a:outerShdw>
          </a:effectLst>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Georgia"/>
              <a:buNone/>
              <a:defRPr sz="3600" b="1" i="0" u="none" strike="noStrike" cap="none">
                <a:solidFill>
                  <a:schemeClr val="lt1"/>
                </a:solidFill>
                <a:latin typeface="Georgia"/>
                <a:ea typeface="Georgia"/>
                <a:cs typeface="Georgia"/>
                <a:sym typeface="Georgi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81" name="Google Shape;81;p11"/>
          <p:cNvSpPr txBox="1">
            <a:spLocks noGrp="1"/>
          </p:cNvSpPr>
          <p:nvPr>
            <p:ph type="body" idx="1"/>
          </p:nvPr>
        </p:nvSpPr>
        <p:spPr>
          <a:xfrm>
            <a:off x="838200" y="1411365"/>
            <a:ext cx="5181600" cy="47655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1"/>
          <p:cNvSpPr txBox="1">
            <a:spLocks noGrp="1"/>
          </p:cNvSpPr>
          <p:nvPr>
            <p:ph type="body" idx="2"/>
          </p:nvPr>
        </p:nvSpPr>
        <p:spPr>
          <a:xfrm>
            <a:off x="6172200" y="1411365"/>
            <a:ext cx="5181600" cy="47655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dt" idx="10"/>
          </p:nvPr>
        </p:nvSpPr>
        <p:spPr>
          <a:xfrm>
            <a:off x="838200" y="6356360"/>
            <a:ext cx="27432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1"/>
          <p:cNvSpPr txBox="1">
            <a:spLocks noGrp="1"/>
          </p:cNvSpPr>
          <p:nvPr>
            <p:ph type="ftr" idx="11"/>
          </p:nvPr>
        </p:nvSpPr>
        <p:spPr>
          <a:xfrm>
            <a:off x="4038600" y="635636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1"/>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1pPr>
            <a:lvl2pPr marL="0" marR="0" lvl="1"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2pPr>
            <a:lvl3pPr marL="0" marR="0" lvl="2"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3pPr>
            <a:lvl4pPr marL="0" marR="0" lvl="3"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4pPr>
            <a:lvl5pPr marL="0" marR="0" lvl="4"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5pPr>
            <a:lvl6pPr marL="0" marR="0" lvl="5"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6pPr>
            <a:lvl7pPr marL="0" marR="0" lvl="6"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7pPr>
            <a:lvl8pPr marL="0" marR="0" lvl="7"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8pPr>
            <a:lvl9pPr marL="0" marR="0" lvl="8"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60585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6"/>
        <p:cNvGrpSpPr/>
        <p:nvPr/>
      </p:nvGrpSpPr>
      <p:grpSpPr>
        <a:xfrm>
          <a:off x="0" y="0"/>
          <a:ext cx="0" cy="0"/>
          <a:chOff x="0" y="0"/>
          <a:chExt cx="0" cy="0"/>
        </a:xfrm>
      </p:grpSpPr>
      <p:sp>
        <p:nvSpPr>
          <p:cNvPr id="87" name="Google Shape;87;p12"/>
          <p:cNvSpPr txBox="1">
            <a:spLocks noGrp="1"/>
          </p:cNvSpPr>
          <p:nvPr>
            <p:ph type="title"/>
          </p:nvPr>
        </p:nvSpPr>
        <p:spPr>
          <a:xfrm>
            <a:off x="2008109" y="1"/>
            <a:ext cx="9849200" cy="1146300"/>
          </a:xfrm>
          <a:prstGeom prst="rect">
            <a:avLst/>
          </a:prstGeom>
          <a:noFill/>
          <a:ln>
            <a:noFill/>
          </a:ln>
          <a:effectLst>
            <a:outerShdw blurRad="63500" dist="25400" dir="5400000" algn="t" rotWithShape="0">
              <a:srgbClr val="000000">
                <a:alpha val="23530"/>
              </a:srgbClr>
            </a:outerShdw>
          </a:effectLst>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Georgia"/>
              <a:buNone/>
              <a:defRPr sz="3600" b="1" i="0" u="none" strike="noStrike" cap="none">
                <a:solidFill>
                  <a:schemeClr val="lt1"/>
                </a:solidFill>
                <a:latin typeface="Georgia"/>
                <a:ea typeface="Georgia"/>
                <a:cs typeface="Georgia"/>
                <a:sym typeface="Georgi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88" name="Google Shape;88;p12"/>
          <p:cNvSpPr txBox="1">
            <a:spLocks noGrp="1"/>
          </p:cNvSpPr>
          <p:nvPr>
            <p:ph type="dt" idx="10"/>
          </p:nvPr>
        </p:nvSpPr>
        <p:spPr>
          <a:xfrm>
            <a:off x="838200" y="6356360"/>
            <a:ext cx="27432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2"/>
          <p:cNvSpPr txBox="1">
            <a:spLocks noGrp="1"/>
          </p:cNvSpPr>
          <p:nvPr>
            <p:ph type="ftr" idx="11"/>
          </p:nvPr>
        </p:nvSpPr>
        <p:spPr>
          <a:xfrm>
            <a:off x="4038600" y="635636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2"/>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1pPr>
            <a:lvl2pPr marL="0" marR="0" lvl="1"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2pPr>
            <a:lvl3pPr marL="0" marR="0" lvl="2"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3pPr>
            <a:lvl4pPr marL="0" marR="0" lvl="3"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4pPr>
            <a:lvl5pPr marL="0" marR="0" lvl="4"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5pPr>
            <a:lvl6pPr marL="0" marR="0" lvl="5"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6pPr>
            <a:lvl7pPr marL="0" marR="0" lvl="6"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7pPr>
            <a:lvl8pPr marL="0" marR="0" lvl="7"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8pPr>
            <a:lvl9pPr marL="0" marR="0" lvl="8"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12385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13"/>
          <p:cNvSpPr txBox="1">
            <a:spLocks noGrp="1"/>
          </p:cNvSpPr>
          <p:nvPr>
            <p:ph type="dt" idx="10"/>
          </p:nvPr>
        </p:nvSpPr>
        <p:spPr>
          <a:xfrm>
            <a:off x="838200" y="6356360"/>
            <a:ext cx="27432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3"/>
          <p:cNvSpPr txBox="1">
            <a:spLocks noGrp="1"/>
          </p:cNvSpPr>
          <p:nvPr>
            <p:ph type="ftr" idx="11"/>
          </p:nvPr>
        </p:nvSpPr>
        <p:spPr>
          <a:xfrm>
            <a:off x="4038600" y="635636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3"/>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1pPr>
            <a:lvl2pPr marL="0" marR="0" lvl="1"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2pPr>
            <a:lvl3pPr marL="0" marR="0" lvl="2"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3pPr>
            <a:lvl4pPr marL="0" marR="0" lvl="3"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4pPr>
            <a:lvl5pPr marL="0" marR="0" lvl="4"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5pPr>
            <a:lvl6pPr marL="0" marR="0" lvl="5"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6pPr>
            <a:lvl7pPr marL="0" marR="0" lvl="6"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7pPr>
            <a:lvl8pPr marL="0" marR="0" lvl="7"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8pPr>
            <a:lvl9pPr marL="0" marR="0" lvl="8"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14270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2072484" y="1"/>
            <a:ext cx="10119600" cy="1123200"/>
          </a:xfrm>
          <a:prstGeom prst="rect">
            <a:avLst/>
          </a:prstGeom>
          <a:noFill/>
          <a:ln>
            <a:noFill/>
          </a:ln>
          <a:effectLst>
            <a:outerShdw blurRad="63500" dist="25400" dir="5400000" algn="t" rotWithShape="0">
              <a:srgbClr val="000000">
                <a:alpha val="23530"/>
              </a:srgbClr>
            </a:outerShdw>
          </a:effectLst>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Georgia"/>
              <a:buNone/>
              <a:defRPr sz="3200" b="1" i="0" u="none" strike="noStrike" cap="none">
                <a:solidFill>
                  <a:schemeClr val="lt1"/>
                </a:solidFill>
                <a:latin typeface="Georgia"/>
                <a:ea typeface="Georgia"/>
                <a:cs typeface="Georgia"/>
                <a:sym typeface="Georgi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97" name="Google Shape;97;p14"/>
          <p:cNvSpPr txBox="1">
            <a:spLocks noGrp="1"/>
          </p:cNvSpPr>
          <p:nvPr>
            <p:ph type="body" idx="1"/>
          </p:nvPr>
        </p:nvSpPr>
        <p:spPr>
          <a:xfrm>
            <a:off x="5183188" y="1242397"/>
            <a:ext cx="6172400" cy="4618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2"/>
          </p:nvPr>
        </p:nvSpPr>
        <p:spPr>
          <a:xfrm>
            <a:off x="839788" y="1242391"/>
            <a:ext cx="3932400" cy="4626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dt" idx="10"/>
          </p:nvPr>
        </p:nvSpPr>
        <p:spPr>
          <a:xfrm>
            <a:off x="838200" y="6356360"/>
            <a:ext cx="27432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ftr" idx="11"/>
          </p:nvPr>
        </p:nvSpPr>
        <p:spPr>
          <a:xfrm>
            <a:off x="4038600" y="635636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1pPr>
            <a:lvl2pPr marL="0" marR="0" lvl="1"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2pPr>
            <a:lvl3pPr marL="0" marR="0" lvl="2"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3pPr>
            <a:lvl4pPr marL="0" marR="0" lvl="3"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4pPr>
            <a:lvl5pPr marL="0" marR="0" lvl="4"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5pPr>
            <a:lvl6pPr marL="0" marR="0" lvl="5"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6pPr>
            <a:lvl7pPr marL="0" marR="0" lvl="6"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7pPr>
            <a:lvl8pPr marL="0" marR="0" lvl="7"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8pPr>
            <a:lvl9pPr marL="0" marR="0" lvl="8"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23494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3E04E0-EB49-4E69-B343-C70386D5F1B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503161"/>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3E04E0-EB49-4E69-B343-C70386D5F1B2}" type="slidenum">
              <a:rPr lang="en-US" smtClean="0"/>
              <a:t>‹#›</a:t>
            </a:fld>
            <a:endParaRPr lang="en-US" dirty="0"/>
          </a:p>
        </p:txBody>
      </p:sp>
    </p:spTree>
    <p:extLst>
      <p:ext uri="{BB962C8B-B14F-4D97-AF65-F5344CB8AC3E}">
        <p14:creationId xmlns:p14="http://schemas.microsoft.com/office/powerpoint/2010/main" val="18406627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3E04E0-EB49-4E69-B343-C70386D5F1B2}"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24064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34B1AC-9A7E-4B2F-BE59-65E2DDF1D6F6}" type="datetime1">
              <a:rPr lang="en-US" smtClean="0"/>
              <a:t>12/2/2021</a:t>
            </a:fld>
            <a:endParaRPr lang="en-US" dirty="0"/>
          </a:p>
        </p:txBody>
      </p:sp>
      <p:sp>
        <p:nvSpPr>
          <p:cNvPr id="5" name="Footer Placeholder 4"/>
          <p:cNvSpPr>
            <a:spLocks noGrp="1"/>
          </p:cNvSpPr>
          <p:nvPr>
            <p:ph type="ftr" sz="quarter" idx="11"/>
          </p:nvPr>
        </p:nvSpPr>
        <p:spPr/>
        <p:txBody>
          <a:bodyPr/>
          <a:lstStyle/>
          <a:p>
            <a:pPr algn="l"/>
            <a:r>
              <a:rPr lang="en-US" dirty="0"/>
              <a:t>Teach a Course</a:t>
            </a:r>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1" name="Rectangle 10">
            <a:extLst>
              <a:ext uri="{FF2B5EF4-FFF2-40B4-BE49-F238E27FC236}">
                <a16:creationId xmlns:a16="http://schemas.microsoft.com/office/drawing/2014/main" id="{240CE32D-5E82-4B40-AF87-E3B7FDE134BC}"/>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72353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3E04E0-EB49-4E69-B343-C70386D5F1B2}" type="slidenum">
              <a:rPr lang="en-US" smtClean="0"/>
              <a:t>‹#›</a:t>
            </a:fld>
            <a:endParaRPr lang="en-US" dirty="0"/>
          </a:p>
        </p:txBody>
      </p:sp>
    </p:spTree>
    <p:extLst>
      <p:ext uri="{BB962C8B-B14F-4D97-AF65-F5344CB8AC3E}">
        <p14:creationId xmlns:p14="http://schemas.microsoft.com/office/powerpoint/2010/main" val="769563599"/>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3E04E0-EB49-4E69-B343-C70386D5F1B2}" type="slidenum">
              <a:rPr lang="en-US" smtClean="0"/>
              <a:t>‹#›</a:t>
            </a:fld>
            <a:endParaRPr lang="en-US" dirty="0"/>
          </a:p>
        </p:txBody>
      </p:sp>
    </p:spTree>
    <p:extLst>
      <p:ext uri="{BB962C8B-B14F-4D97-AF65-F5344CB8AC3E}">
        <p14:creationId xmlns:p14="http://schemas.microsoft.com/office/powerpoint/2010/main" val="3632466053"/>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3E04E0-EB49-4E69-B343-C70386D5F1B2}" type="slidenum">
              <a:rPr lang="en-US" smtClean="0"/>
              <a:t>‹#›</a:t>
            </a:fld>
            <a:endParaRPr lang="en-US" dirty="0"/>
          </a:p>
        </p:txBody>
      </p:sp>
    </p:spTree>
    <p:extLst>
      <p:ext uri="{BB962C8B-B14F-4D97-AF65-F5344CB8AC3E}">
        <p14:creationId xmlns:p14="http://schemas.microsoft.com/office/powerpoint/2010/main" val="5888664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A53E04E0-EB49-4E69-B343-C70386D5F1B2}" type="slidenum">
              <a:rPr lang="en-US" smtClean="0"/>
              <a:t>‹#›</a:t>
            </a:fld>
            <a:endParaRPr lang="en-US" dirty="0"/>
          </a:p>
        </p:txBody>
      </p:sp>
    </p:spTree>
    <p:extLst>
      <p:ext uri="{BB962C8B-B14F-4D97-AF65-F5344CB8AC3E}">
        <p14:creationId xmlns:p14="http://schemas.microsoft.com/office/powerpoint/2010/main" val="3953990611"/>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D6FBAE4-C172-4A3F-BF5D-94FB7AFD6F9A}" type="datetimeFigureOut">
              <a:rPr lang="en-US" smtClean="0"/>
              <a:t>12/2/2021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53E04E0-EB49-4E69-B343-C70386D5F1B2}" type="slidenum">
              <a:rPr lang="en-US" smtClean="0"/>
              <a:t>‹#›</a:t>
            </a:fld>
            <a:endParaRPr lang="en-US" dirty="0"/>
          </a:p>
        </p:txBody>
      </p:sp>
    </p:spTree>
    <p:extLst>
      <p:ext uri="{BB962C8B-B14F-4D97-AF65-F5344CB8AC3E}">
        <p14:creationId xmlns:p14="http://schemas.microsoft.com/office/powerpoint/2010/main" val="3447401098"/>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3E04E0-EB49-4E69-B343-C70386D5F1B2}" type="slidenum">
              <a:rPr lang="en-US" smtClean="0"/>
              <a:t>‹#›</a:t>
            </a:fld>
            <a:endParaRPr lang="en-US" dirty="0"/>
          </a:p>
        </p:txBody>
      </p:sp>
    </p:spTree>
    <p:extLst>
      <p:ext uri="{BB962C8B-B14F-4D97-AF65-F5344CB8AC3E}">
        <p14:creationId xmlns:p14="http://schemas.microsoft.com/office/powerpoint/2010/main" val="34619602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3E04E0-EB49-4E69-B343-C70386D5F1B2}" type="slidenum">
              <a:rPr lang="en-US" smtClean="0"/>
              <a:t>‹#›</a:t>
            </a:fld>
            <a:endParaRPr lang="en-US" dirty="0"/>
          </a:p>
        </p:txBody>
      </p:sp>
    </p:spTree>
    <p:extLst>
      <p:ext uri="{BB962C8B-B14F-4D97-AF65-F5344CB8AC3E}">
        <p14:creationId xmlns:p14="http://schemas.microsoft.com/office/powerpoint/2010/main" val="41019655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6FBAE4-C172-4A3F-BF5D-94FB7AFD6F9A}"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3E04E0-EB49-4E69-B343-C70386D5F1B2}" type="slidenum">
              <a:rPr lang="en-US" smtClean="0"/>
              <a:t>‹#›</a:t>
            </a:fld>
            <a:endParaRPr lang="en-US" dirty="0"/>
          </a:p>
        </p:txBody>
      </p:sp>
    </p:spTree>
    <p:extLst>
      <p:ext uri="{BB962C8B-B14F-4D97-AF65-F5344CB8AC3E}">
        <p14:creationId xmlns:p14="http://schemas.microsoft.com/office/powerpoint/2010/main" val="25128762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5455664"/>
            <a:ext cx="11262866" cy="9349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581192" y="2080827"/>
            <a:ext cx="10993549" cy="1475013"/>
          </a:xfrm>
          <a:effectLst/>
        </p:spPr>
        <p:txBody>
          <a:bodyPr anchor="b">
            <a:normAutofit/>
          </a:bodyPr>
          <a:lstStyle>
            <a:lvl1pPr>
              <a:defRPr sz="4400" cap="none" baseline="0">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581194" y="3686471"/>
            <a:ext cx="10993546" cy="590321"/>
          </a:xfrm>
        </p:spPr>
        <p:txBody>
          <a:bodyPr anchor="t">
            <a:normAutofit/>
          </a:bodyPr>
          <a:lstStyle>
            <a:lvl1pPr marL="0" indent="0" algn="l">
              <a:buNone/>
              <a:defRPr sz="24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baseline="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08006" y="5614477"/>
            <a:ext cx="6917210" cy="776087"/>
          </a:xfrm>
        </p:spPr>
        <p:txBody>
          <a:bodyPr/>
          <a:lstStyle>
            <a:lvl1pPr>
              <a:defRPr sz="1100" cap="none"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Gill Sans MT" panose="020B0502020104020203"/>
                <a:ea typeface="+mn-ea"/>
                <a:cs typeface="+mn-cs"/>
              </a:rPr>
              <a:t>This training was developed by the Project 10: Transition Education Network, a discretionary project funded by the Florida Department of Education, Division of Public Schools, Bureau of Exceptional Education and Student Services, through federal assistance under the Individuals with Disabilities Education Act (IDEA), Part 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baseline="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white"/>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4581"/>
          <a:stretch/>
        </p:blipFill>
        <p:spPr>
          <a:xfrm>
            <a:off x="3403795" y="686848"/>
            <a:ext cx="5348343" cy="1645920"/>
          </a:xfrm>
          <a:prstGeom prst="rect">
            <a:avLst/>
          </a:prstGeom>
        </p:spPr>
      </p:pic>
    </p:spTree>
    <p:extLst>
      <p:ext uri="{BB962C8B-B14F-4D97-AF65-F5344CB8AC3E}">
        <p14:creationId xmlns:p14="http://schemas.microsoft.com/office/powerpoint/2010/main" val="335753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2" y="702156"/>
            <a:ext cx="11029616" cy="1013800"/>
          </a:xfrm>
        </p:spPr>
        <p:txBody>
          <a:bodyPr>
            <a:normAutofit/>
          </a:bodyPr>
          <a:lstStyle>
            <a:lvl1pPr>
              <a:defRPr sz="4400" cap="none" baseline="0"/>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a:ln>
            <a:solidFill>
              <a:srgbClr val="006484"/>
            </a:solidFill>
          </a:ln>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558300" y="5956137"/>
            <a:ext cx="105250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317"/>
          <a:stretch/>
        </p:blipFill>
        <p:spPr>
          <a:xfrm>
            <a:off x="9612726" y="5758311"/>
            <a:ext cx="1976302" cy="603504"/>
          </a:xfrm>
          <a:prstGeom prst="rect">
            <a:avLst/>
          </a:prstGeom>
        </p:spPr>
      </p:pic>
    </p:spTree>
    <p:extLst>
      <p:ext uri="{BB962C8B-B14F-4D97-AF65-F5344CB8AC3E}">
        <p14:creationId xmlns:p14="http://schemas.microsoft.com/office/powerpoint/2010/main" val="327787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9E340-46EE-4A5F-9C9B-315AD29A92C5}" type="datetimeFigureOut">
              <a:rPr lang="en-US" noProof="0" smtClean="0"/>
              <a:t>12/2/2021</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a:xfrm>
            <a:off x="10729455" y="2869895"/>
            <a:ext cx="1154151" cy="1090789"/>
          </a:xfrm>
        </p:spPr>
        <p:txBody>
          <a:body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1459138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3" y="3043910"/>
            <a:ext cx="11029615" cy="1497507"/>
          </a:xfrm>
        </p:spPr>
        <p:txBody>
          <a:bodyPr anchor="b">
            <a:normAutofit/>
          </a:bodyPr>
          <a:lstStyle>
            <a:lvl1pPr algn="l">
              <a:defRPr sz="4400" b="0" cap="none" baseline="0">
                <a:solidFill>
                  <a:schemeClr val="accent1"/>
                </a:solidFill>
              </a:defRPr>
            </a:lvl1pPr>
          </a:lstStyle>
          <a:p>
            <a:r>
              <a:rPr lang="en-US" dirty="0"/>
              <a:t>Click to edit master title style</a:t>
            </a:r>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2400" cap="none"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006484">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006484">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6484">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6484">
                  <a:lumMod val="75000"/>
                  <a:lumOff val="25000"/>
                </a:srgbClr>
              </a:solidFill>
              <a:effectLst/>
              <a:uLnTx/>
              <a:uFillTx/>
              <a:latin typeface="Gill Sans MT" panose="020B0502020104020203"/>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3922"/>
          <a:stretch/>
        </p:blipFill>
        <p:spPr>
          <a:xfrm>
            <a:off x="9791044" y="5797297"/>
            <a:ext cx="1947633" cy="603504"/>
          </a:xfrm>
          <a:prstGeom prst="rect">
            <a:avLst/>
          </a:prstGeom>
        </p:spPr>
      </p:pic>
    </p:spTree>
    <p:extLst>
      <p:ext uri="{BB962C8B-B14F-4D97-AF65-F5344CB8AC3E}">
        <p14:creationId xmlns:p14="http://schemas.microsoft.com/office/powerpoint/2010/main" val="35425984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3" y="729658"/>
            <a:ext cx="11029616" cy="988332"/>
          </a:xfrm>
        </p:spPr>
        <p:txBody>
          <a:bodyPr>
            <a:normAutofit/>
          </a:bodyPr>
          <a:lstStyle>
            <a:lvl1pPr>
              <a:defRPr sz="4400" cap="none" baseline="0"/>
            </a:lvl1pPr>
          </a:lstStyle>
          <a:p>
            <a:r>
              <a:rPr lang="en-US" dirty="0"/>
              <a:t>Click to edit master title style</a:t>
            </a:r>
          </a:p>
        </p:txBody>
      </p:sp>
      <p:sp>
        <p:nvSpPr>
          <p:cNvPr id="3" name="Content Placeholder 2"/>
          <p:cNvSpPr>
            <a:spLocks noGrp="1"/>
          </p:cNvSpPr>
          <p:nvPr>
            <p:ph sz="half" idx="1" hasCustomPrompt="1"/>
          </p:nvPr>
        </p:nvSpPr>
        <p:spPr>
          <a:xfrm>
            <a:off x="581193" y="2228003"/>
            <a:ext cx="5422390" cy="3633047"/>
          </a:xfrm>
          <a:ln>
            <a:solidFill>
              <a:srgbClr val="006484"/>
            </a:solidFill>
          </a:ln>
        </p:spPr>
        <p:txBody>
          <a:bodyPr>
            <a:normAutofit/>
          </a:bodyPr>
          <a:lstStyle>
            <a:lvl1pPr>
              <a:defRPr sz="2400" baseline="0">
                <a:solidFill>
                  <a:srgbClr val="006484"/>
                </a:solidFill>
              </a:defRPr>
            </a:lvl1pPr>
            <a:lvl2pPr>
              <a:defRPr baseline="0">
                <a:solidFill>
                  <a:srgbClr val="006484"/>
                </a:solidFill>
              </a:defRPr>
            </a:lvl2pPr>
            <a:lvl3pPr>
              <a:defRPr baseline="0">
                <a:solidFill>
                  <a:srgbClr val="006484"/>
                </a:solidFill>
              </a:defRPr>
            </a:lvl3pPr>
            <a:lvl4pPr>
              <a:defRPr baseline="0">
                <a:solidFill>
                  <a:srgbClr val="006484"/>
                </a:solidFill>
              </a:defRPr>
            </a:lvl4pPr>
            <a:lvl5pPr>
              <a:defRPr baseline="0">
                <a:solidFill>
                  <a:srgbClr val="00648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defRPr sz="2400" baseline="0">
                <a:solidFill>
                  <a:srgbClr val="006484"/>
                </a:solidFill>
              </a:defRPr>
            </a:lvl1pPr>
            <a:lvl2pPr>
              <a:defRPr baseline="0">
                <a:solidFill>
                  <a:srgbClr val="006484"/>
                </a:solidFill>
              </a:defRPr>
            </a:lvl2pPr>
            <a:lvl3pPr>
              <a:defRPr baseline="0">
                <a:solidFill>
                  <a:srgbClr val="006484"/>
                </a:solidFill>
              </a:defRPr>
            </a:lvl3pPr>
            <a:lvl4pPr>
              <a:defRPr baseline="0">
                <a:solidFill>
                  <a:srgbClr val="006484"/>
                </a:solidFill>
              </a:defRPr>
            </a:lvl4pPr>
            <a:lvl5pPr>
              <a:defRPr baseline="0">
                <a:solidFill>
                  <a:srgbClr val="00648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265"/>
          <a:stretch/>
        </p:blipFill>
        <p:spPr>
          <a:xfrm>
            <a:off x="9743355" y="5812098"/>
            <a:ext cx="1914592" cy="603504"/>
          </a:xfrm>
          <a:prstGeom prst="rect">
            <a:avLst/>
          </a:prstGeom>
        </p:spPr>
      </p:pic>
    </p:spTree>
    <p:extLst>
      <p:ext uri="{BB962C8B-B14F-4D97-AF65-F5344CB8AC3E}">
        <p14:creationId xmlns:p14="http://schemas.microsoft.com/office/powerpoint/2010/main" val="38886847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ormAutofit/>
          </a:bodyPr>
          <a:lstStyle>
            <a:lvl1pPr>
              <a:defRPr sz="4400" cap="none" baseline="0"/>
            </a:lvl1p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4396"/>
          <a:stretch/>
        </p:blipFill>
        <p:spPr>
          <a:xfrm>
            <a:off x="9658830" y="5773678"/>
            <a:ext cx="1957284" cy="603504"/>
          </a:xfrm>
          <a:prstGeom prst="rect">
            <a:avLst/>
          </a:prstGeom>
        </p:spPr>
      </p:pic>
    </p:spTree>
    <p:extLst>
      <p:ext uri="{BB962C8B-B14F-4D97-AF65-F5344CB8AC3E}">
        <p14:creationId xmlns:p14="http://schemas.microsoft.com/office/powerpoint/2010/main" val="23141785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normAutofit/>
          </a:bodyPr>
          <a:lstStyle>
            <a:lvl1pPr>
              <a:defRPr sz="4400" cap="none" baseline="0"/>
            </a:lvl1p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265"/>
          <a:stretch/>
        </p:blipFill>
        <p:spPr>
          <a:xfrm>
            <a:off x="9727986" y="5850518"/>
            <a:ext cx="1914592" cy="603504"/>
          </a:xfrm>
          <a:prstGeom prst="rect">
            <a:avLst/>
          </a:prstGeom>
        </p:spPr>
      </p:pic>
    </p:spTree>
    <p:extLst>
      <p:ext uri="{BB962C8B-B14F-4D97-AF65-F5344CB8AC3E}">
        <p14:creationId xmlns:p14="http://schemas.microsoft.com/office/powerpoint/2010/main" val="3374986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4396"/>
          <a:stretch/>
        </p:blipFill>
        <p:spPr>
          <a:xfrm>
            <a:off x="9704934" y="5812098"/>
            <a:ext cx="1957284" cy="603504"/>
          </a:xfrm>
          <a:prstGeom prst="rect">
            <a:avLst/>
          </a:prstGeom>
        </p:spPr>
      </p:pic>
    </p:spTree>
    <p:extLst>
      <p:ext uri="{BB962C8B-B14F-4D97-AF65-F5344CB8AC3E}">
        <p14:creationId xmlns:p14="http://schemas.microsoft.com/office/powerpoint/2010/main" val="27415422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9192884" cy="689514"/>
          </a:xfrm>
        </p:spPr>
        <p:txBody>
          <a:bodyPr anchor="ctr">
            <a:noAutofit/>
          </a:bodyPr>
          <a:lstStyle>
            <a:lvl1pPr algn="l">
              <a:defRPr sz="4400" b="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400" baseline="0">
                <a:solidFill>
                  <a:srgbClr val="006484"/>
                </a:solidFill>
              </a:defRPr>
            </a:lvl1pPr>
            <a:lvl2pPr>
              <a:defRPr sz="1800" baseline="0">
                <a:solidFill>
                  <a:srgbClr val="006484"/>
                </a:solidFill>
              </a:defRPr>
            </a:lvl2pPr>
            <a:lvl3pPr>
              <a:defRPr sz="1600" baseline="0">
                <a:solidFill>
                  <a:srgbClr val="006484"/>
                </a:solidFill>
              </a:defRPr>
            </a:lvl3pPr>
            <a:lvl4pPr>
              <a:defRPr sz="1400" baseline="0">
                <a:solidFill>
                  <a:srgbClr val="006484"/>
                </a:solidFill>
              </a:defRPr>
            </a:lvl4pPr>
            <a:lvl5pPr>
              <a:defRPr sz="1400" baseline="0">
                <a:solidFill>
                  <a:srgbClr val="006484"/>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006484">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006484">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6484">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6484">
                  <a:lumMod val="75000"/>
                  <a:lumOff val="25000"/>
                </a:srgbClr>
              </a:solidFill>
              <a:effectLst/>
              <a:uLnTx/>
              <a:uFillTx/>
              <a:latin typeface="Gill Sans MT" panose="020B0502020104020203"/>
              <a:ea typeface="+mn-ea"/>
              <a:cs typeface="+mn-cs"/>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107"/>
          <a:stretch/>
        </p:blipFill>
        <p:spPr>
          <a:xfrm>
            <a:off x="9774076" y="5813171"/>
            <a:ext cx="1971941" cy="603504"/>
          </a:xfrm>
          <a:prstGeom prst="rect">
            <a:avLst/>
          </a:prstGeom>
        </p:spPr>
      </p:pic>
    </p:spTree>
    <p:extLst>
      <p:ext uri="{BB962C8B-B14F-4D97-AF65-F5344CB8AC3E}">
        <p14:creationId xmlns:p14="http://schemas.microsoft.com/office/powerpoint/2010/main" val="41642688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Autofit/>
          </a:bodyPr>
          <a:lstStyle>
            <a:lvl1pPr algn="l">
              <a:defRPr sz="4400" b="0" cap="none" baseline="0">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344"/>
          <a:stretch/>
        </p:blipFill>
        <p:spPr>
          <a:xfrm>
            <a:off x="9666514" y="5804414"/>
            <a:ext cx="1976876" cy="603504"/>
          </a:xfrm>
          <a:prstGeom prst="rect">
            <a:avLst/>
          </a:prstGeom>
        </p:spPr>
      </p:pic>
    </p:spTree>
    <p:extLst>
      <p:ext uri="{BB962C8B-B14F-4D97-AF65-F5344CB8AC3E}">
        <p14:creationId xmlns:p14="http://schemas.microsoft.com/office/powerpoint/2010/main" val="31881896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normAutofit/>
          </a:bodyPr>
          <a:lstStyle>
            <a:lvl1pPr>
              <a:defRPr sz="4400" cap="none" baseline="0"/>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lvl1pPr algn="l">
              <a:defRPr sz="2400"/>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5107"/>
          <a:stretch/>
        </p:blipFill>
        <p:spPr>
          <a:xfrm>
            <a:off x="9635779" y="5773678"/>
            <a:ext cx="1971941" cy="603504"/>
          </a:xfrm>
          <a:prstGeom prst="rect">
            <a:avLst/>
          </a:prstGeom>
        </p:spPr>
      </p:pic>
    </p:spTree>
    <p:extLst>
      <p:ext uri="{BB962C8B-B14F-4D97-AF65-F5344CB8AC3E}">
        <p14:creationId xmlns:p14="http://schemas.microsoft.com/office/powerpoint/2010/main" val="26041198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normAutofit/>
          </a:bodyPr>
          <a:lstStyle>
            <a:lvl1pPr>
              <a:defRPr sz="4400" cap="none" baseline="0"/>
            </a:lvl1pPr>
          </a:lstStyle>
          <a:p>
            <a:r>
              <a:rPr lang="en-US" dirty="0"/>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006484">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006484">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774923" y="5951811"/>
            <a:ext cx="789627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6484">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6484">
                  <a:lumMod val="75000"/>
                  <a:lumOff val="25000"/>
                </a:srgbClr>
              </a:solidFill>
              <a:effectLst/>
              <a:uLnTx/>
              <a:uFillTx/>
              <a:latin typeface="Gill Sans MT" panose="020B0502020104020203"/>
              <a:ea typeface="+mn-ea"/>
              <a:cs typeface="+mn-cs"/>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4871"/>
          <a:stretch/>
        </p:blipFill>
        <p:spPr>
          <a:xfrm>
            <a:off x="9778987" y="5813171"/>
            <a:ext cx="1967031" cy="603504"/>
          </a:xfrm>
          <a:prstGeom prst="rect">
            <a:avLst/>
          </a:prstGeom>
        </p:spPr>
      </p:pic>
    </p:spTree>
    <p:extLst>
      <p:ext uri="{BB962C8B-B14F-4D97-AF65-F5344CB8AC3E}">
        <p14:creationId xmlns:p14="http://schemas.microsoft.com/office/powerpoint/2010/main" val="18341079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582400" cy="125272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srgbClr val="073E87"/>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073E87"/>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073E87"/>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srgbClr val="073E87"/>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3E87"/>
              </a:solidFill>
              <a:effectLst/>
              <a:uLnTx/>
              <a:uFillTx/>
              <a:latin typeface="Gill Sans MT" panose="020B0502020104020203"/>
              <a:ea typeface="+mn-ea"/>
              <a:cs typeface="+mn-cs"/>
            </a:endParaRPr>
          </a:p>
        </p:txBody>
      </p:sp>
      <p:sp>
        <p:nvSpPr>
          <p:cNvPr id="7" name="Content Placeholder 2"/>
          <p:cNvSpPr>
            <a:spLocks noGrp="1"/>
          </p:cNvSpPr>
          <p:nvPr>
            <p:ph idx="1"/>
          </p:nvPr>
        </p:nvSpPr>
        <p:spPr>
          <a:xfrm>
            <a:off x="508000" y="2209800"/>
            <a:ext cx="11176000" cy="361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24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95AE94-03D1-4FC2-903C-8511BF4E0409}" type="datetime1">
              <a:rPr lang="en-US" smtClean="0"/>
              <a:t>12/2/2021</a:t>
            </a:fld>
            <a:endParaRPr lang="en-US" dirty="0"/>
          </a:p>
        </p:txBody>
      </p:sp>
      <p:sp>
        <p:nvSpPr>
          <p:cNvPr id="6" name="Footer Placeholder 5"/>
          <p:cNvSpPr>
            <a:spLocks noGrp="1"/>
          </p:cNvSpPr>
          <p:nvPr>
            <p:ph type="ftr" sz="quarter" idx="11"/>
          </p:nvPr>
        </p:nvSpPr>
        <p:spPr/>
        <p:txBody>
          <a:bodyPr/>
          <a:lstStyle/>
          <a:p>
            <a:pPr algn="l"/>
            <a:r>
              <a:rPr lang="en-US" dirty="0"/>
              <a:t>Teach a Course</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2" name="Rectangle 11">
            <a:extLst>
              <a:ext uri="{FF2B5EF4-FFF2-40B4-BE49-F238E27FC236}">
                <a16:creationId xmlns:a16="http://schemas.microsoft.com/office/drawing/2014/main" id="{F946FC11-89EF-4F95-85EB-42DC5970A1F0}"/>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675118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582400" cy="125272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7" name="Content Placeholder 2"/>
          <p:cNvSpPr>
            <a:spLocks noGrp="1"/>
          </p:cNvSpPr>
          <p:nvPr>
            <p:ph idx="1"/>
          </p:nvPr>
        </p:nvSpPr>
        <p:spPr>
          <a:xfrm>
            <a:off x="508000" y="2209800"/>
            <a:ext cx="11176000" cy="361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92526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rgbClr val="004637"/>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grpSp>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04188" y="6026575"/>
            <a:ext cx="2653805" cy="640080"/>
          </a:xfrm>
          <a:prstGeom prst="rect">
            <a:avLst/>
          </a:prstGeom>
        </p:spPr>
      </p:pic>
      <p:sp>
        <p:nvSpPr>
          <p:cNvPr id="17" name="Content Placeholder 2"/>
          <p:cNvSpPr>
            <a:spLocks noGrp="1"/>
          </p:cNvSpPr>
          <p:nvPr>
            <p:ph idx="1"/>
          </p:nvPr>
        </p:nvSpPr>
        <p:spPr>
          <a:xfrm>
            <a:off x="508000" y="1676401"/>
            <a:ext cx="11176000" cy="361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48450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582400" cy="186232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9" name="Content Placeholder 8"/>
          <p:cNvSpPr>
            <a:spLocks noGrp="1"/>
          </p:cNvSpPr>
          <p:nvPr>
            <p:ph sz="quarter" idx="13"/>
          </p:nvPr>
        </p:nvSpPr>
        <p:spPr>
          <a:xfrm>
            <a:off x="1016000" y="2667000"/>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3902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rgbClr val="004637"/>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grpSp>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srgbClr val="073E87"/>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073E87"/>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073E87"/>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srgbClr val="073E87"/>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73E87"/>
              </a:solidFill>
              <a:effectLst/>
              <a:uLnTx/>
              <a:uFillTx/>
              <a:latin typeface="Gill Sans MT" panose="020B0502020104020203"/>
              <a:ea typeface="+mn-ea"/>
              <a:cs typeface="+mn-cs"/>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04188" y="6026575"/>
            <a:ext cx="2653805" cy="640080"/>
          </a:xfrm>
          <a:prstGeom prst="rect">
            <a:avLst/>
          </a:prstGeom>
        </p:spPr>
      </p:pic>
      <p:sp>
        <p:nvSpPr>
          <p:cNvPr id="17" name="Content Placeholder 2"/>
          <p:cNvSpPr>
            <a:spLocks noGrp="1"/>
          </p:cNvSpPr>
          <p:nvPr>
            <p:ph idx="1"/>
          </p:nvPr>
        </p:nvSpPr>
        <p:spPr>
          <a:xfrm>
            <a:off x="508000" y="1676401"/>
            <a:ext cx="11176000" cy="361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63945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20_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rgbClr val="004637"/>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grpSp>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pic>
        <p:nvPicPr>
          <p:cNvPr id="16" name="Picture 15" descr="Project10Logo.JPG"/>
          <p:cNvPicPr>
            <a:picLocks noChangeAspect="1"/>
          </p:cNvPicPr>
          <p:nvPr userDrawn="1"/>
        </p:nvPicPr>
        <p:blipFill>
          <a:blip r:embed="rId2" cstate="print"/>
          <a:stretch>
            <a:fillRect/>
          </a:stretch>
        </p:blipFill>
        <p:spPr>
          <a:xfrm>
            <a:off x="8723603" y="6026577"/>
            <a:ext cx="3270228" cy="605167"/>
          </a:xfrm>
          <a:prstGeom prst="rect">
            <a:avLst/>
          </a:prstGeom>
        </p:spPr>
      </p:pic>
      <p:sp>
        <p:nvSpPr>
          <p:cNvPr id="17" name="Content Placeholder 2"/>
          <p:cNvSpPr>
            <a:spLocks noGrp="1"/>
          </p:cNvSpPr>
          <p:nvPr>
            <p:ph idx="1"/>
          </p:nvPr>
        </p:nvSpPr>
        <p:spPr>
          <a:xfrm>
            <a:off x="508000" y="1676401"/>
            <a:ext cx="11176000" cy="361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90931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28633F86-103C-41E1-AFF8-8E8D72018797}"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47612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33F86-103C-41E1-AFF8-8E8D72018797}" type="slidenum">
              <a:rPr lang="en-US" smtClean="0"/>
              <a:t>‹#›</a:t>
            </a:fld>
            <a:endParaRPr lang="en-US"/>
          </a:p>
        </p:txBody>
      </p:sp>
    </p:spTree>
    <p:extLst>
      <p:ext uri="{BB962C8B-B14F-4D97-AF65-F5344CB8AC3E}">
        <p14:creationId xmlns:p14="http://schemas.microsoft.com/office/powerpoint/2010/main" val="26335537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33F86-103C-41E1-AFF8-8E8D72018797}"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77527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9CBE5D-51C0-4655-A3FA-E3B24AF5B7D0}"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33F86-103C-41E1-AFF8-8E8D72018797}" type="slidenum">
              <a:rPr lang="en-US" smtClean="0"/>
              <a:t>‹#›</a:t>
            </a:fld>
            <a:endParaRPr lang="en-US"/>
          </a:p>
        </p:txBody>
      </p:sp>
    </p:spTree>
    <p:extLst>
      <p:ext uri="{BB962C8B-B14F-4D97-AF65-F5344CB8AC3E}">
        <p14:creationId xmlns:p14="http://schemas.microsoft.com/office/powerpoint/2010/main" val="41514341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9CBE5D-51C0-4655-A3FA-E3B24AF5B7D0}"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633F86-103C-41E1-AFF8-8E8D72018797}"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2438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CD4B7E-D172-41E4-BE36-64B5A7E393CD}" type="datetimeFigureOut">
              <a:rPr lang="en-US" noProof="0" smtClean="0"/>
              <a:t>12/2/2021</a:t>
            </a:fld>
            <a:endParaRPr lang="en-US" noProof="0" dirty="0"/>
          </a:p>
        </p:txBody>
      </p:sp>
      <p:sp>
        <p:nvSpPr>
          <p:cNvPr id="8" name="Footer Placeholder 7"/>
          <p:cNvSpPr>
            <a:spLocks noGrp="1"/>
          </p:cNvSpPr>
          <p:nvPr>
            <p:ph type="ftr" sz="quarter" idx="11"/>
          </p:nvPr>
        </p:nvSpPr>
        <p:spPr/>
        <p:txBody>
          <a:bodyPr/>
          <a:lstStyle/>
          <a:p>
            <a:pPr algn="l"/>
            <a:r>
              <a:rPr lang="en-US" noProof="0" dirty="0"/>
              <a:t>Teach a Course</a:t>
            </a:r>
          </a:p>
        </p:txBody>
      </p:sp>
      <p:sp>
        <p:nvSpPr>
          <p:cNvPr id="9" name="Slide Number Placeholder 8"/>
          <p:cNvSpPr>
            <a:spLocks noGrp="1"/>
          </p:cNvSpPr>
          <p:nvPr>
            <p:ph type="sldNum" sz="quarter" idx="12"/>
          </p:nvPr>
        </p:nvSpPr>
        <p:spPr/>
        <p:txBody>
          <a:bodyPr/>
          <a:lstStyle/>
          <a:p>
            <a:fld id="{F603CDE5-C1D8-4EDD-870F-A498BAFA520F}" type="slidenum">
              <a:rPr lang="en-US" noProof="0" smtClean="0"/>
              <a:t>‹#›</a:t>
            </a:fld>
            <a:endParaRPr lang="en-US" noProof="0" dirty="0"/>
          </a:p>
        </p:txBody>
      </p:sp>
      <p:sp>
        <p:nvSpPr>
          <p:cNvPr id="14" name="Rectangle 13">
            <a:extLst>
              <a:ext uri="{FF2B5EF4-FFF2-40B4-BE49-F238E27FC236}">
                <a16:creationId xmlns:a16="http://schemas.microsoft.com/office/drawing/2014/main" id="{1DCEF57E-4FCD-4B96-A1D9-A26D832CB62F}"/>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669823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CBE5D-51C0-4655-A3FA-E3B24AF5B7D0}"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633F86-103C-41E1-AFF8-8E8D7201879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87812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CBE5D-51C0-4655-A3FA-E3B24AF5B7D0}"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633F86-103C-41E1-AFF8-8E8D72018797}" type="slidenum">
              <a:rPr lang="en-US" smtClean="0"/>
              <a:t>‹#›</a:t>
            </a:fld>
            <a:endParaRPr lang="en-US"/>
          </a:p>
        </p:txBody>
      </p:sp>
    </p:spTree>
    <p:extLst>
      <p:ext uri="{BB962C8B-B14F-4D97-AF65-F5344CB8AC3E}">
        <p14:creationId xmlns:p14="http://schemas.microsoft.com/office/powerpoint/2010/main" val="26177925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9CBE5D-51C0-4655-A3FA-E3B24AF5B7D0}"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33F86-103C-41E1-AFF8-8E8D72018797}"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91074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9CBE5D-51C0-4655-A3FA-E3B24AF5B7D0}"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33F86-103C-41E1-AFF8-8E8D72018797}" type="slidenum">
              <a:rPr lang="en-US" smtClean="0"/>
              <a:t>‹#›</a:t>
            </a:fld>
            <a:endParaRPr lang="en-US"/>
          </a:p>
        </p:txBody>
      </p:sp>
    </p:spTree>
    <p:extLst>
      <p:ext uri="{BB962C8B-B14F-4D97-AF65-F5344CB8AC3E}">
        <p14:creationId xmlns:p14="http://schemas.microsoft.com/office/powerpoint/2010/main" val="37335540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9CBE5D-51C0-4655-A3FA-E3B24AF5B7D0}"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33F86-103C-41E1-AFF8-8E8D72018797}" type="slidenum">
              <a:rPr lang="en-US" smtClean="0"/>
              <a:t>‹#›</a:t>
            </a:fld>
            <a:endParaRPr lang="en-US"/>
          </a:p>
        </p:txBody>
      </p:sp>
    </p:spTree>
    <p:extLst>
      <p:ext uri="{BB962C8B-B14F-4D97-AF65-F5344CB8AC3E}">
        <p14:creationId xmlns:p14="http://schemas.microsoft.com/office/powerpoint/2010/main" val="31237516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33F86-103C-41E1-AFF8-8E8D72018797}"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86185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33F86-103C-41E1-AFF8-8E8D72018797}"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25004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33F86-103C-41E1-AFF8-8E8D72018797}" type="slidenum">
              <a:rPr lang="en-US" smtClean="0"/>
              <a:t>‹#›</a:t>
            </a:fld>
            <a:endParaRPr lang="en-US"/>
          </a:p>
        </p:txBody>
      </p:sp>
    </p:spTree>
    <p:extLst>
      <p:ext uri="{BB962C8B-B14F-4D97-AF65-F5344CB8AC3E}">
        <p14:creationId xmlns:p14="http://schemas.microsoft.com/office/powerpoint/2010/main" val="19049201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33F86-103C-41E1-AFF8-8E8D72018797}"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4686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33F86-103C-41E1-AFF8-8E8D72018797}"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1832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CD4B7E-D172-41E4-BE36-64B5A7E393CD}" type="datetimeFigureOut">
              <a:rPr lang="en-US" noProof="0" smtClean="0"/>
              <a:t>12/2/2021</a:t>
            </a:fld>
            <a:endParaRPr lang="en-US" noProof="0" dirty="0"/>
          </a:p>
        </p:txBody>
      </p:sp>
      <p:sp>
        <p:nvSpPr>
          <p:cNvPr id="4" name="Footer Placeholder 3"/>
          <p:cNvSpPr>
            <a:spLocks noGrp="1"/>
          </p:cNvSpPr>
          <p:nvPr>
            <p:ph type="ftr" sz="quarter" idx="11"/>
          </p:nvPr>
        </p:nvSpPr>
        <p:spPr/>
        <p:txBody>
          <a:bodyPr/>
          <a:lstStyle/>
          <a:p>
            <a:pPr algn="l"/>
            <a:r>
              <a:rPr lang="en-US" noProof="0" dirty="0"/>
              <a:t>Teach a Course</a:t>
            </a:r>
          </a:p>
        </p:txBody>
      </p:sp>
      <p:sp>
        <p:nvSpPr>
          <p:cNvPr id="5" name="Slide Number Placeholder 4"/>
          <p:cNvSpPr>
            <a:spLocks noGrp="1"/>
          </p:cNvSpPr>
          <p:nvPr>
            <p:ph type="sldNum" sz="quarter" idx="12"/>
          </p:nvPr>
        </p:nvSpPr>
        <p:spPr/>
        <p:txBody>
          <a:bodyPr/>
          <a:lstStyle/>
          <a:p>
            <a:fld id="{F603CDE5-C1D8-4EDD-870F-A498BAFA520F}" type="slidenum">
              <a:rPr lang="en-US" noProof="0" smtClean="0"/>
              <a:t>‹#›</a:t>
            </a:fld>
            <a:endParaRPr lang="en-US" noProof="0" dirty="0"/>
          </a:p>
        </p:txBody>
      </p:sp>
      <p:sp>
        <p:nvSpPr>
          <p:cNvPr id="10" name="Rectangle 9">
            <a:extLst>
              <a:ext uri="{FF2B5EF4-FFF2-40B4-BE49-F238E27FC236}">
                <a16:creationId xmlns:a16="http://schemas.microsoft.com/office/drawing/2014/main" id="{CB22B41A-EFDA-4190-938A-B3AB258E7A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856396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33F86-103C-41E1-AFF8-8E8D7201879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2992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9CBE5D-51C0-4655-A3FA-E3B24AF5B7D0}"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33F86-103C-41E1-AFF8-8E8D72018797}"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0969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Agency name">
            <a:extLst>
              <a:ext uri="{FF2B5EF4-FFF2-40B4-BE49-F238E27FC236}">
                <a16:creationId xmlns:a16="http://schemas.microsoft.com/office/drawing/2014/main" id="{5E334FAD-853D-DB4A-BA62-206BDCFE708D}"/>
              </a:ext>
            </a:extLst>
          </p:cNvPr>
          <p:cNvSpPr>
            <a:spLocks noGrp="1"/>
          </p:cNvSpPr>
          <p:nvPr>
            <p:ph type="body" sz="quarter" idx="10" hasCustomPrompt="1"/>
          </p:nvPr>
        </p:nvSpPr>
        <p:spPr>
          <a:xfrm>
            <a:off x="314642" y="4668202"/>
            <a:ext cx="11501122" cy="1006476"/>
          </a:xfrm>
        </p:spPr>
        <p:txBody>
          <a:bodyPr>
            <a:normAutofit/>
          </a:bodyPr>
          <a:lstStyle>
            <a:lvl1pPr marL="0" indent="0" algn="ctr">
              <a:lnSpc>
                <a:spcPct val="100000"/>
              </a:lnSpc>
              <a:spcBef>
                <a:spcPts val="0"/>
              </a:spcBef>
              <a:buNone/>
              <a:defRPr sz="2800"/>
            </a:lvl1pPr>
          </a:lstStyle>
          <a:p>
            <a:pPr lvl="0"/>
            <a:r>
              <a:rPr lang="en-US" dirty="0"/>
              <a:t>Florida School for the Deaf and the Blind</a:t>
            </a:r>
            <a:br>
              <a:rPr lang="en-US" dirty="0"/>
            </a:br>
            <a:r>
              <a:rPr lang="en-US" dirty="0"/>
              <a:t>St. Augustine, FL</a:t>
            </a:r>
          </a:p>
        </p:txBody>
      </p:sp>
      <p:sp>
        <p:nvSpPr>
          <p:cNvPr id="3" name="Presenter name &amp; title">
            <a:extLst>
              <a:ext uri="{FF2B5EF4-FFF2-40B4-BE49-F238E27FC236}">
                <a16:creationId xmlns:a16="http://schemas.microsoft.com/office/drawing/2014/main" id="{F96ADBC9-9A26-3449-AB9A-CF4096E150C1}"/>
              </a:ext>
            </a:extLst>
          </p:cNvPr>
          <p:cNvSpPr>
            <a:spLocks noGrp="1"/>
          </p:cNvSpPr>
          <p:nvPr>
            <p:ph type="subTitle" idx="1" hasCustomPrompt="1"/>
          </p:nvPr>
        </p:nvSpPr>
        <p:spPr>
          <a:xfrm>
            <a:off x="314959" y="3602038"/>
            <a:ext cx="11501121" cy="858202"/>
          </a:xfrm>
          <a:prstGeom prst="rect">
            <a:avLst/>
          </a:prstGeom>
        </p:spPr>
        <p:txBody>
          <a:bodyPr>
            <a:normAutofit/>
          </a:bodyPr>
          <a:lstStyle>
            <a:lvl1pPr marL="0" indent="0" algn="ctr">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Full Name and Position Title</a:t>
            </a:r>
          </a:p>
        </p:txBody>
      </p:sp>
      <p:sp>
        <p:nvSpPr>
          <p:cNvPr id="5" name="Presentation title">
            <a:extLst>
              <a:ext uri="{FF2B5EF4-FFF2-40B4-BE49-F238E27FC236}">
                <a16:creationId xmlns:a16="http://schemas.microsoft.com/office/drawing/2014/main" id="{29A905CB-4AE4-C448-956D-B2C30B06CFF3}"/>
              </a:ext>
            </a:extLst>
          </p:cNvPr>
          <p:cNvSpPr>
            <a:spLocks noGrp="1"/>
          </p:cNvSpPr>
          <p:nvPr>
            <p:ph type="title" hasCustomPrompt="1"/>
          </p:nvPr>
        </p:nvSpPr>
        <p:spPr>
          <a:xfrm>
            <a:off x="314960" y="1686560"/>
            <a:ext cx="11500804" cy="1569402"/>
          </a:xfrm>
        </p:spPr>
        <p:txBody>
          <a:bodyPr>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31810635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659F7B-4CFC-0749-978B-059E1C69436F}"/>
              </a:ext>
            </a:extLst>
          </p:cNvPr>
          <p:cNvSpPr>
            <a:spLocks noGrp="1"/>
          </p:cNvSpPr>
          <p:nvPr>
            <p:ph idx="1" hasCustomPrompt="1"/>
          </p:nvPr>
        </p:nvSpPr>
        <p:spPr>
          <a:xfrm>
            <a:off x="314960" y="1391921"/>
            <a:ext cx="11602720" cy="5008880"/>
          </a:xfrm>
          <a:prstGeom prst="rect">
            <a:avLst/>
          </a:prstGeom>
        </p:spPr>
        <p:txBody>
          <a:bodyPr/>
          <a:lstStyle>
            <a:lvl1pPr>
              <a:defRPr sz="3200"/>
            </a:lvl1pPr>
          </a:lstStyle>
          <a:p>
            <a:pPr lvl="0"/>
            <a:r>
              <a:rPr lang="en-US" dirty="0"/>
              <a:t>First level text</a:t>
            </a:r>
          </a:p>
          <a:p>
            <a:pPr lvl="1"/>
            <a:r>
              <a:rPr lang="en-US" dirty="0"/>
              <a:t>Second level text</a:t>
            </a:r>
          </a:p>
        </p:txBody>
      </p:sp>
      <p:sp>
        <p:nvSpPr>
          <p:cNvPr id="7" name="Slide title 1">
            <a:extLst>
              <a:ext uri="{FF2B5EF4-FFF2-40B4-BE49-F238E27FC236}">
                <a16:creationId xmlns:a16="http://schemas.microsoft.com/office/drawing/2014/main" id="{88EAA5CF-38C6-A041-A378-97701C1AA5A9}"/>
              </a:ext>
            </a:extLst>
          </p:cNvPr>
          <p:cNvSpPr>
            <a:spLocks noGrp="1"/>
          </p:cNvSpPr>
          <p:nvPr>
            <p:ph type="title" hasCustomPrompt="1"/>
          </p:nvPr>
        </p:nvSpPr>
        <p:spPr>
          <a:xfrm>
            <a:off x="1788160" y="112635"/>
            <a:ext cx="10129520" cy="1096405"/>
          </a:xfrm>
        </p:spPr>
        <p:txBody>
          <a:bodyPr/>
          <a:lstStyle/>
          <a:p>
            <a:r>
              <a:rPr lang="en-US" dirty="0"/>
              <a:t>Slide Title</a:t>
            </a:r>
          </a:p>
        </p:txBody>
      </p:sp>
    </p:spTree>
    <p:extLst>
      <p:ext uri="{BB962C8B-B14F-4D97-AF65-F5344CB8AC3E}">
        <p14:creationId xmlns:p14="http://schemas.microsoft.com/office/powerpoint/2010/main" val="10083279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EF3AE9-63EE-F44E-BCB8-DDFCED1AD8CC}"/>
              </a:ext>
            </a:extLst>
          </p:cNvPr>
          <p:cNvSpPr>
            <a:spLocks noGrp="1"/>
          </p:cNvSpPr>
          <p:nvPr>
            <p:ph sz="half" idx="2" hasCustomPrompt="1"/>
          </p:nvPr>
        </p:nvSpPr>
        <p:spPr>
          <a:xfrm>
            <a:off x="6172200" y="1481524"/>
            <a:ext cx="5643882" cy="4970076"/>
          </a:xfrm>
          <a:prstGeom prst="rect">
            <a:avLst/>
          </a:prstGeom>
        </p:spPr>
        <p:txBody>
          <a:bodyPr/>
          <a:lstStyle/>
          <a:p>
            <a:pPr lvl="0"/>
            <a:r>
              <a:rPr lang="en-US" dirty="0"/>
              <a:t>First level text</a:t>
            </a:r>
          </a:p>
          <a:p>
            <a:pPr lvl="1"/>
            <a:r>
              <a:rPr lang="en-US" dirty="0"/>
              <a:t>Second level text</a:t>
            </a:r>
          </a:p>
        </p:txBody>
      </p:sp>
      <p:sp>
        <p:nvSpPr>
          <p:cNvPr id="3" name="Content Placeholder 2">
            <a:extLst>
              <a:ext uri="{FF2B5EF4-FFF2-40B4-BE49-F238E27FC236}">
                <a16:creationId xmlns:a16="http://schemas.microsoft.com/office/drawing/2014/main" id="{53D14A20-8D47-B049-B69C-107514CCFC27}"/>
              </a:ext>
            </a:extLst>
          </p:cNvPr>
          <p:cNvSpPr>
            <a:spLocks noGrp="1"/>
          </p:cNvSpPr>
          <p:nvPr>
            <p:ph sz="half" idx="1" hasCustomPrompt="1"/>
          </p:nvPr>
        </p:nvSpPr>
        <p:spPr>
          <a:xfrm>
            <a:off x="375918" y="1481524"/>
            <a:ext cx="5549008" cy="4970076"/>
          </a:xfrm>
          <a:prstGeom prst="rect">
            <a:avLst/>
          </a:prstGeom>
        </p:spPr>
        <p:txBody>
          <a:bodyPr/>
          <a:lstStyle/>
          <a:p>
            <a:pPr lvl="0"/>
            <a:r>
              <a:rPr lang="en-US" dirty="0"/>
              <a:t>First level text</a:t>
            </a:r>
          </a:p>
          <a:p>
            <a:pPr lvl="1"/>
            <a:r>
              <a:rPr lang="en-US" dirty="0"/>
              <a:t>Second level text</a:t>
            </a:r>
          </a:p>
        </p:txBody>
      </p:sp>
      <p:sp>
        <p:nvSpPr>
          <p:cNvPr id="2" name="Slide title 1">
            <a:extLst>
              <a:ext uri="{FF2B5EF4-FFF2-40B4-BE49-F238E27FC236}">
                <a16:creationId xmlns:a16="http://schemas.microsoft.com/office/drawing/2014/main" id="{494579D0-F5D1-5A43-BC6D-3D6710635831}"/>
              </a:ext>
            </a:extLst>
          </p:cNvPr>
          <p:cNvSpPr>
            <a:spLocks noGrp="1"/>
          </p:cNvSpPr>
          <p:nvPr>
            <p:ph type="title" hasCustomPrompt="1"/>
          </p:nvPr>
        </p:nvSpPr>
        <p:spPr>
          <a:xfrm>
            <a:off x="1727201" y="139791"/>
            <a:ext cx="10088882" cy="1079409"/>
          </a:xfrm>
          <a:prstGeom prst="rect">
            <a:avLst/>
          </a:prstGeom>
        </p:spPr>
        <p:txBody>
          <a:bodyPr/>
          <a:lstStyle/>
          <a:p>
            <a:r>
              <a:rPr lang="en-US" dirty="0"/>
              <a:t>Slide Title</a:t>
            </a:r>
          </a:p>
        </p:txBody>
      </p:sp>
    </p:spTree>
    <p:extLst>
      <p:ext uri="{BB962C8B-B14F-4D97-AF65-F5344CB8AC3E}">
        <p14:creationId xmlns:p14="http://schemas.microsoft.com/office/powerpoint/2010/main" val="13634857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5034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12/2/2021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442650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14971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93028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0399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1CD4B7E-D172-41E4-BE36-64B5A7E393CD}" type="datetimeFigureOut">
              <a:rPr lang="en-US" noProof="0" smtClean="0"/>
              <a:t>12/2/2021</a:t>
            </a:fld>
            <a:endParaRPr lang="en-US" noProof="0" dirty="0"/>
          </a:p>
        </p:txBody>
      </p:sp>
      <p:sp>
        <p:nvSpPr>
          <p:cNvPr id="3" name="Footer Placeholder 2"/>
          <p:cNvSpPr>
            <a:spLocks noGrp="1"/>
          </p:cNvSpPr>
          <p:nvPr>
            <p:ph type="ftr" sz="quarter" idx="11"/>
          </p:nvPr>
        </p:nvSpPr>
        <p:spPr/>
        <p:txBody>
          <a:bodyPr/>
          <a:lstStyle/>
          <a:p>
            <a:pPr algn="l"/>
            <a:r>
              <a:rPr lang="en-US" noProof="0" dirty="0"/>
              <a:t>Teach a Course</a:t>
            </a:r>
          </a:p>
        </p:txBody>
      </p:sp>
      <p:sp>
        <p:nvSpPr>
          <p:cNvPr id="4" name="Slide Number Placeholder 3"/>
          <p:cNvSpPr>
            <a:spLocks noGrp="1"/>
          </p:cNvSpPr>
          <p:nvPr>
            <p:ph type="sldNum" sz="quarter" idx="12"/>
          </p:nvPr>
        </p:nvSpPr>
        <p:spPr/>
        <p:txBody>
          <a:bodyPr/>
          <a:lstStyle/>
          <a:p>
            <a:fld id="{F603CDE5-C1D8-4EDD-870F-A498BAFA520F}" type="slidenum">
              <a:rPr lang="en-US" noProof="0" smtClean="0"/>
              <a:t>‹#›</a:t>
            </a:fld>
            <a:endParaRPr lang="en-US" noProof="0" dirty="0"/>
          </a:p>
        </p:txBody>
      </p:sp>
    </p:spTree>
    <p:extLst>
      <p:ext uri="{BB962C8B-B14F-4D97-AF65-F5344CB8AC3E}">
        <p14:creationId xmlns:p14="http://schemas.microsoft.com/office/powerpoint/2010/main" val="28646710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565927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112631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190630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528589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460444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416995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722256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057990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12/2/2021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34203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69627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CD4B7E-D172-41E4-BE36-64B5A7E393CD}" type="datetimeFigureOut">
              <a:rPr lang="en-US" noProof="0" smtClean="0"/>
              <a:t>12/2/2021</a:t>
            </a:fld>
            <a:endParaRPr lang="en-US" noProof="0" dirty="0"/>
          </a:p>
        </p:txBody>
      </p:sp>
      <p:sp>
        <p:nvSpPr>
          <p:cNvPr id="6" name="Footer Placeholder 5"/>
          <p:cNvSpPr>
            <a:spLocks noGrp="1"/>
          </p:cNvSpPr>
          <p:nvPr>
            <p:ph type="ftr" sz="quarter" idx="11"/>
          </p:nvPr>
        </p:nvSpPr>
        <p:spPr/>
        <p:txBody>
          <a:bodyPr/>
          <a:lstStyle/>
          <a:p>
            <a:pPr algn="l"/>
            <a:r>
              <a:rPr lang="en-US" noProof="0" dirty="0"/>
              <a:t>Teach a Course</a:t>
            </a:r>
          </a:p>
        </p:txBody>
      </p:sp>
      <p:sp>
        <p:nvSpPr>
          <p:cNvPr id="7" name="Slide Number Placeholder 6"/>
          <p:cNvSpPr>
            <a:spLocks noGrp="1"/>
          </p:cNvSpPr>
          <p:nvPr>
            <p:ph type="sldNum" sz="quarter" idx="12"/>
          </p:nvPr>
        </p:nvSpPr>
        <p:spPr/>
        <p:txBody>
          <a:bodyPr/>
          <a:lstStyle/>
          <a:p>
            <a:fld id="{F603CDE5-C1D8-4EDD-870F-A498BAFA520F}" type="slidenum">
              <a:rPr lang="en-US" noProof="0" smtClean="0"/>
              <a:t>‹#›</a:t>
            </a:fld>
            <a:endParaRPr lang="en-US" noProof="0" dirty="0"/>
          </a:p>
        </p:txBody>
      </p:sp>
      <p:sp>
        <p:nvSpPr>
          <p:cNvPr id="12" name="Rectangle 11">
            <a:extLst>
              <a:ext uri="{FF2B5EF4-FFF2-40B4-BE49-F238E27FC236}">
                <a16:creationId xmlns:a16="http://schemas.microsoft.com/office/drawing/2014/main" id="{F9AFE0A8-8595-4D4F-BF58-A47E0E52B9F3}"/>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422656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43707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374760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12/2/2021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468507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599C-C335-49BF-9CF1-915143A415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528ACB-E1B4-4686-8E35-0B5A429A4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90D472-A805-4686-A914-D76ECA1C23C2}"/>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5" name="Footer Placeholder 4">
            <a:extLst>
              <a:ext uri="{FF2B5EF4-FFF2-40B4-BE49-F238E27FC236}">
                <a16:creationId xmlns:a16="http://schemas.microsoft.com/office/drawing/2014/main" id="{FC1D87C2-830D-4BBA-B6B9-0D42B8CA4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14DEC-ADE5-40F1-ABBC-B941319B09FF}"/>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27013646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1778-4959-4318-9D9B-735B145BF3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1B78FB-8412-41FB-B737-B2F7425045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E1362-1108-4812-ACEB-2472CA9B7276}"/>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5" name="Footer Placeholder 4">
            <a:extLst>
              <a:ext uri="{FF2B5EF4-FFF2-40B4-BE49-F238E27FC236}">
                <a16:creationId xmlns:a16="http://schemas.microsoft.com/office/drawing/2014/main" id="{9A0E9663-FC04-4C5B-8D02-1FA1E5580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F4DEE-A44F-441D-BF21-0C8F8A1EEF66}"/>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8733443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4102-58BE-4BAA-AFD2-1822C3B4B6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BE04C1-F908-44CA-B83C-D609C1613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9ABB7-AC28-437A-98A9-A0E5B6E326D1}"/>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5" name="Footer Placeholder 4">
            <a:extLst>
              <a:ext uri="{FF2B5EF4-FFF2-40B4-BE49-F238E27FC236}">
                <a16:creationId xmlns:a16="http://schemas.microsoft.com/office/drawing/2014/main" id="{3A57DFF7-14C1-4BBE-8B0F-7347BDC19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7A3CF-8B8F-4B1D-84FF-89A184293E73}"/>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14477167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70BB4-EFF7-49A7-B38D-790CE70A3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F3DFC-6103-463A-8A30-83A919248A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443E39-A463-4EB3-9882-07E7ED143E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AE0603-3BCC-4F54-828F-B9DD8BE92DD6}"/>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6" name="Footer Placeholder 5">
            <a:extLst>
              <a:ext uri="{FF2B5EF4-FFF2-40B4-BE49-F238E27FC236}">
                <a16:creationId xmlns:a16="http://schemas.microsoft.com/office/drawing/2014/main" id="{DF4D7E62-DAED-406F-B7C9-8CD778B6D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6C9F3A-3771-4365-9F4B-1E11BD67C54D}"/>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30149181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332C-973D-40D3-8DE8-95A6790DC5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88D5BC-5100-471E-8102-71B3367CD6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D0E356-7E62-4445-BDE0-11B82BFE41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76DFFE-CEA4-412F-BDF9-8673D3F8BE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E92482-2BA4-421C-8180-03F3762651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93448F-84BD-4185-9D47-904A0BEA2615}"/>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8" name="Footer Placeholder 7">
            <a:extLst>
              <a:ext uri="{FF2B5EF4-FFF2-40B4-BE49-F238E27FC236}">
                <a16:creationId xmlns:a16="http://schemas.microsoft.com/office/drawing/2014/main" id="{07877725-81DA-45AB-9BC9-2340BB84AB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CBA02B-B1DC-4007-BE1D-BCD92856CB1E}"/>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22571450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4946-91AC-4B2D-9F06-6E30545B95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76156A-3C65-459D-B4BE-B32676F1088A}"/>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4" name="Footer Placeholder 3">
            <a:extLst>
              <a:ext uri="{FF2B5EF4-FFF2-40B4-BE49-F238E27FC236}">
                <a16:creationId xmlns:a16="http://schemas.microsoft.com/office/drawing/2014/main" id="{38AB4647-278C-48BB-ABC2-313F3B70D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3E0029-6993-4D31-A35A-F5C471634C87}"/>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14856957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08675F-45A8-40B9-96D9-FE32223D9D04}"/>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3" name="Footer Placeholder 2">
            <a:extLst>
              <a:ext uri="{FF2B5EF4-FFF2-40B4-BE49-F238E27FC236}">
                <a16:creationId xmlns:a16="http://schemas.microsoft.com/office/drawing/2014/main" id="{33C18638-2D61-49DA-AE52-292887544C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5991A2-110C-4273-88FE-AF69F22DCFB5}"/>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9184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B507D-5973-4F14-BF25-C21B29D6FDD3}"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2116200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CD4B7E-D172-41E4-BE36-64B5A7E393CD}" type="datetimeFigureOut">
              <a:rPr lang="en-US" noProof="0" smtClean="0"/>
              <a:t>12/2/2021</a:t>
            </a:fld>
            <a:endParaRPr lang="en-US" noProof="0" dirty="0"/>
          </a:p>
        </p:txBody>
      </p:sp>
      <p:sp>
        <p:nvSpPr>
          <p:cNvPr id="6" name="Footer Placeholder 5"/>
          <p:cNvSpPr>
            <a:spLocks noGrp="1"/>
          </p:cNvSpPr>
          <p:nvPr>
            <p:ph type="ftr" sz="quarter" idx="11"/>
          </p:nvPr>
        </p:nvSpPr>
        <p:spPr/>
        <p:txBody>
          <a:bodyPr/>
          <a:lstStyle/>
          <a:p>
            <a:pPr algn="l"/>
            <a:r>
              <a:rPr lang="en-US" noProof="0" dirty="0"/>
              <a:t>Teach a Course</a:t>
            </a:r>
          </a:p>
        </p:txBody>
      </p:sp>
      <p:sp>
        <p:nvSpPr>
          <p:cNvPr id="7" name="Slide Number Placeholder 6"/>
          <p:cNvSpPr>
            <a:spLocks noGrp="1"/>
          </p:cNvSpPr>
          <p:nvPr>
            <p:ph type="sldNum" sz="quarter" idx="12"/>
          </p:nvPr>
        </p:nvSpPr>
        <p:spPr/>
        <p:txBody>
          <a:bodyPr/>
          <a:lstStyle/>
          <a:p>
            <a:fld id="{F603CDE5-C1D8-4EDD-870F-A498BAFA520F}" type="slidenum">
              <a:rPr lang="en-US" noProof="0" smtClean="0"/>
              <a:t>‹#›</a:t>
            </a:fld>
            <a:endParaRPr lang="en-US" noProof="0" dirty="0"/>
          </a:p>
        </p:txBody>
      </p:sp>
    </p:spTree>
    <p:extLst>
      <p:ext uri="{BB962C8B-B14F-4D97-AF65-F5344CB8AC3E}">
        <p14:creationId xmlns:p14="http://schemas.microsoft.com/office/powerpoint/2010/main" val="1500807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4681-498B-44D5-A765-3C60C25A4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94AB7C-29E5-4C08-83D0-8751BEBA8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1263B6-0B94-4AF9-A74D-88BC1C134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1060E-1C59-47DF-A7DD-4D1250D1135B}"/>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6" name="Footer Placeholder 5">
            <a:extLst>
              <a:ext uri="{FF2B5EF4-FFF2-40B4-BE49-F238E27FC236}">
                <a16:creationId xmlns:a16="http://schemas.microsoft.com/office/drawing/2014/main" id="{B4C46C41-9A8E-4E2D-AEEE-69BF9B743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38C86-8D57-4C04-A932-A348AC9B2788}"/>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25837577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C4C8-6867-49E9-8591-888655352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EA0F22-28B1-4F0F-A549-053AE0A25D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039BF4-128C-4380-AA1E-E3FD15F06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1AC16C-BD4E-4A25-BA8F-599C52F9097D}"/>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6" name="Footer Placeholder 5">
            <a:extLst>
              <a:ext uri="{FF2B5EF4-FFF2-40B4-BE49-F238E27FC236}">
                <a16:creationId xmlns:a16="http://schemas.microsoft.com/office/drawing/2014/main" id="{42D8AE27-DED8-45BD-90A7-9C1229182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BFB2E-9621-464C-97CA-DB5E21CA0C6F}"/>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39489832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08AE4-6FE5-4033-9BA3-B4F5834700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4050A6-288F-4B5A-81BD-2C88756E0D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8F5AE-49E6-405B-960B-CF0E2DF487BD}"/>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5" name="Footer Placeholder 4">
            <a:extLst>
              <a:ext uri="{FF2B5EF4-FFF2-40B4-BE49-F238E27FC236}">
                <a16:creationId xmlns:a16="http://schemas.microsoft.com/office/drawing/2014/main" id="{F88F02FC-2B72-4192-A670-6D89E9299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DA9AE-B503-4754-B18B-638125303874}"/>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6155002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10F0D5-92ED-4E56-9003-9744C123B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092DBD-DFAC-41BA-A8CD-C099EA9EA1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49FE6-3C13-4117-90E8-F971187B1A6F}"/>
              </a:ext>
            </a:extLst>
          </p:cNvPr>
          <p:cNvSpPr>
            <a:spLocks noGrp="1"/>
          </p:cNvSpPr>
          <p:nvPr>
            <p:ph type="dt" sz="half" idx="10"/>
          </p:nvPr>
        </p:nvSpPr>
        <p:spPr/>
        <p:txBody>
          <a:bodyPr/>
          <a:lstStyle/>
          <a:p>
            <a:fld id="{7A2D11F7-22B1-40B4-82A9-E5300577CCA9}" type="datetimeFigureOut">
              <a:rPr lang="en-US" smtClean="0"/>
              <a:t>12/2/2021</a:t>
            </a:fld>
            <a:endParaRPr lang="en-US"/>
          </a:p>
        </p:txBody>
      </p:sp>
      <p:sp>
        <p:nvSpPr>
          <p:cNvPr id="5" name="Footer Placeholder 4">
            <a:extLst>
              <a:ext uri="{FF2B5EF4-FFF2-40B4-BE49-F238E27FC236}">
                <a16:creationId xmlns:a16="http://schemas.microsoft.com/office/drawing/2014/main" id="{0B58AF74-A6B3-4E9F-8BAD-95296147C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F744-23DE-47A7-8AC0-A26345DB910E}"/>
              </a:ext>
            </a:extLst>
          </p:cNvPr>
          <p:cNvSpPr>
            <a:spLocks noGrp="1"/>
          </p:cNvSpPr>
          <p:nvPr>
            <p:ph type="sldNum" sz="quarter" idx="12"/>
          </p:nvPr>
        </p:nvSpPr>
        <p:spPr/>
        <p:txBody>
          <a:bodyPr/>
          <a:lstStyle/>
          <a:p>
            <a:fld id="{12C061A3-D1F1-4D13-BBB2-D304DCE84434}" type="slidenum">
              <a:rPr lang="en-US" smtClean="0"/>
              <a:t>‹#›</a:t>
            </a:fld>
            <a:endParaRPr lang="en-US"/>
          </a:p>
        </p:txBody>
      </p:sp>
    </p:spTree>
    <p:extLst>
      <p:ext uri="{BB962C8B-B14F-4D97-AF65-F5344CB8AC3E}">
        <p14:creationId xmlns:p14="http://schemas.microsoft.com/office/powerpoint/2010/main" val="7928330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3992893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854184484"/>
      </p:ext>
    </p:extLst>
  </p:cSld>
  <p:clrMapOvr>
    <a:masterClrMapping/>
  </p:clrMapOvr>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9435615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158200"/>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816495007"/>
      </p:ext>
    </p:extLst>
  </p:cSld>
  <p:clrMapOvr>
    <a:masterClrMapping/>
  </p:clrMapOvr>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646438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7F1CA9-BED2-4756-8AEF-E0F68B0488B6}" type="datetime1">
              <a:rPr lang="en-US" smtClean="0"/>
              <a:pPr/>
              <a:t>12/2/2021</a:t>
            </a:fld>
            <a:endParaRPr lang="en-US" dirty="0"/>
          </a:p>
        </p:txBody>
      </p:sp>
      <p:sp>
        <p:nvSpPr>
          <p:cNvPr id="6" name="Footer Placeholder 5"/>
          <p:cNvSpPr>
            <a:spLocks noGrp="1"/>
          </p:cNvSpPr>
          <p:nvPr>
            <p:ph type="ftr" sz="quarter" idx="11"/>
          </p:nvPr>
        </p:nvSpPr>
        <p:spPr/>
        <p:txBody>
          <a:bodyPr/>
          <a:lstStyle/>
          <a:p>
            <a:r>
              <a:rPr lang="en-US" dirty="0"/>
              <a:t>Teach a Course</a:t>
            </a:r>
          </a:p>
        </p:txBody>
      </p:sp>
      <p:sp>
        <p:nvSpPr>
          <p:cNvPr id="7" name="Slide Number Placeholder 6"/>
          <p:cNvSpPr>
            <a:spLocks noGrp="1"/>
          </p:cNvSpPr>
          <p:nvPr>
            <p:ph type="sldNum" sz="quarter" idx="12"/>
          </p:nvPr>
        </p:nvSpPr>
        <p:spPr>
          <a:xfrm>
            <a:off x="10729455" y="4711309"/>
            <a:ext cx="1154151" cy="1090789"/>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62540791"/>
      </p:ext>
    </p:extLst>
  </p:cSld>
  <p:clrMapOvr>
    <a:masterClrMapping/>
  </p:clrMapOvr>
  <p:hf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4740597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418495377"/>
      </p:ext>
    </p:extLst>
  </p:cSld>
  <p:clrMapOvr>
    <a:masterClrMapping/>
  </p:clrMapOvr>
  <p:hf sldNum="0"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160EA64-D806-43AC-9DF2-F8C432F32B4C}" type="datetimeFigureOut">
              <a:rPr lang="en-US" smtClean="0"/>
              <a:t>12/2/2021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232538134"/>
      </p:ext>
    </p:extLst>
  </p:cSld>
  <p:clrMapOvr>
    <a:masterClrMapping/>
  </p:clrMapOvr>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474402529"/>
      </p:ext>
    </p:extLst>
  </p:cSld>
  <p:clrMapOvr>
    <a:masterClrMapping/>
  </p:clrMapOvr>
  <p:hf sldNum="0"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474023177"/>
      </p:ext>
    </p:extLst>
  </p:cSld>
  <p:clrMapOvr>
    <a:masterClrMapping/>
  </p:clrMapOvr>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56308948"/>
      </p:ext>
    </p:extLst>
  </p:cSld>
  <p:clrMapOvr>
    <a:masterClrMapping/>
  </p:clrMapOvr>
  <p:hf sldNum="0"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424827238"/>
      </p:ext>
    </p:extLst>
  </p:cSld>
  <p:clrMapOvr>
    <a:masterClrMapping/>
  </p:clrMapOvr>
  <p:hf sldNum="0"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55173207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7F1CA9-BED2-4756-8AEF-E0F68B0488B6}" type="datetime1">
              <a:rPr lang="en-US" smtClean="0"/>
              <a:pPr/>
              <a:t>12/2/2021</a:t>
            </a:fld>
            <a:endParaRPr lang="en-US" dirty="0"/>
          </a:p>
        </p:txBody>
      </p:sp>
      <p:sp>
        <p:nvSpPr>
          <p:cNvPr id="6" name="Footer Placeholder 5"/>
          <p:cNvSpPr>
            <a:spLocks noGrp="1"/>
          </p:cNvSpPr>
          <p:nvPr>
            <p:ph type="ftr" sz="quarter" idx="11"/>
          </p:nvPr>
        </p:nvSpPr>
        <p:spPr/>
        <p:txBody>
          <a:bodyPr/>
          <a:lstStyle/>
          <a:p>
            <a:r>
              <a:rPr lang="en-US" dirty="0"/>
              <a:t>Teach a Course</a:t>
            </a:r>
          </a:p>
        </p:txBody>
      </p:sp>
      <p:sp>
        <p:nvSpPr>
          <p:cNvPr id="7" name="Slide Number Placeholder 6"/>
          <p:cNvSpPr>
            <a:spLocks noGrp="1"/>
          </p:cNvSpPr>
          <p:nvPr>
            <p:ph type="sldNum" sz="quarter" idx="12"/>
          </p:nvPr>
        </p:nvSpPr>
        <p:spPr>
          <a:xfrm>
            <a:off x="10729455" y="4711615"/>
            <a:ext cx="1154151" cy="1090789"/>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66347480"/>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7F1CA9-BED2-4756-8AEF-E0F68B0488B6}" type="datetime1">
              <a:rPr lang="en-US" smtClean="0"/>
              <a:pPr/>
              <a:t>12/2/2021</a:t>
            </a:fld>
            <a:endParaRPr lang="en-US" dirty="0"/>
          </a:p>
        </p:txBody>
      </p:sp>
      <p:sp>
        <p:nvSpPr>
          <p:cNvPr id="6" name="Footer Placeholder 5"/>
          <p:cNvSpPr>
            <a:spLocks noGrp="1"/>
          </p:cNvSpPr>
          <p:nvPr>
            <p:ph type="ftr" sz="quarter" idx="11"/>
          </p:nvPr>
        </p:nvSpPr>
        <p:spPr/>
        <p:txBody>
          <a:bodyPr/>
          <a:lstStyle/>
          <a:p>
            <a:r>
              <a:rPr lang="en-US" dirty="0"/>
              <a:t>Teach a Course</a:t>
            </a:r>
          </a:p>
        </p:txBody>
      </p:sp>
      <p:sp>
        <p:nvSpPr>
          <p:cNvPr id="7" name="Slide Number Placeholder 6"/>
          <p:cNvSpPr>
            <a:spLocks noGrp="1"/>
          </p:cNvSpPr>
          <p:nvPr>
            <p:ph type="sldNum" sz="quarter" idx="12"/>
          </p:nvPr>
        </p:nvSpPr>
        <p:spPr>
          <a:xfrm>
            <a:off x="10729455" y="4709925"/>
            <a:ext cx="1154151" cy="1090789"/>
          </a:xfrm>
        </p:spPr>
        <p:txBody>
          <a:bodyPr/>
          <a:lstStyle/>
          <a:p>
            <a:fld id="{3A98EE3D-8CD1-4C3F-BD1C-C98C9596463C}"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3005899"/>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7F1CA9-BED2-4756-8AEF-E0F68B0488B6}" type="datetime1">
              <a:rPr lang="en-US" smtClean="0"/>
              <a:pPr/>
              <a:t>12/2/2021</a:t>
            </a:fld>
            <a:endParaRPr lang="en-US" dirty="0"/>
          </a:p>
        </p:txBody>
      </p:sp>
      <p:sp>
        <p:nvSpPr>
          <p:cNvPr id="6" name="Footer Placeholder 5"/>
          <p:cNvSpPr>
            <a:spLocks noGrp="1"/>
          </p:cNvSpPr>
          <p:nvPr>
            <p:ph type="ftr" sz="quarter" idx="11"/>
          </p:nvPr>
        </p:nvSpPr>
        <p:spPr/>
        <p:txBody>
          <a:bodyPr/>
          <a:lstStyle/>
          <a:p>
            <a:r>
              <a:rPr lang="en-US" dirty="0"/>
              <a:t>Teach a Course</a:t>
            </a:r>
          </a:p>
        </p:txBody>
      </p:sp>
      <p:sp>
        <p:nvSpPr>
          <p:cNvPr id="7" name="Slide Number Placeholder 6"/>
          <p:cNvSpPr>
            <a:spLocks noGrp="1"/>
          </p:cNvSpPr>
          <p:nvPr>
            <p:ph type="sldNum" sz="quarter" idx="12"/>
          </p:nvPr>
        </p:nvSpPr>
        <p:spPr>
          <a:xfrm>
            <a:off x="10729455" y="4709925"/>
            <a:ext cx="1154151" cy="1090789"/>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25496002"/>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A7F1CA9-BED2-4756-8AEF-E0F68B0488B6}" type="datetime1">
              <a:rPr lang="en-US" smtClean="0"/>
              <a:pPr/>
              <a:t>12/2/2021</a:t>
            </a:fld>
            <a:endParaRPr lang="en-US" dirty="0"/>
          </a:p>
        </p:txBody>
      </p:sp>
      <p:sp>
        <p:nvSpPr>
          <p:cNvPr id="4" name="Footer Placeholder 3"/>
          <p:cNvSpPr>
            <a:spLocks noGrp="1"/>
          </p:cNvSpPr>
          <p:nvPr>
            <p:ph type="ftr" sz="quarter" idx="11"/>
          </p:nvPr>
        </p:nvSpPr>
        <p:spPr/>
        <p:txBody>
          <a:bodyPr/>
          <a:lstStyle/>
          <a:p>
            <a:r>
              <a:rPr lang="en-US" dirty="0"/>
              <a:t>Teach a Course</a:t>
            </a:r>
          </a:p>
        </p:txBody>
      </p:sp>
      <p:sp>
        <p:nvSpPr>
          <p:cNvPr id="5" name="Slide Number Placeholder 4"/>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946667"/>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A7F1CA9-BED2-4756-8AEF-E0F68B0488B6}" type="datetime1">
              <a:rPr lang="en-US" smtClean="0"/>
              <a:pPr/>
              <a:t>12/2/2021</a:t>
            </a:fld>
            <a:endParaRPr lang="en-US" dirty="0"/>
          </a:p>
        </p:txBody>
      </p:sp>
      <p:sp>
        <p:nvSpPr>
          <p:cNvPr id="4" name="Footer Placeholder 3"/>
          <p:cNvSpPr>
            <a:spLocks noGrp="1"/>
          </p:cNvSpPr>
          <p:nvPr>
            <p:ph type="ftr" sz="quarter" idx="11"/>
          </p:nvPr>
        </p:nvSpPr>
        <p:spPr/>
        <p:txBody>
          <a:bodyPr/>
          <a:lstStyle/>
          <a:p>
            <a:r>
              <a:rPr lang="en-US" dirty="0"/>
              <a:t>Teach a Course</a:t>
            </a:r>
          </a:p>
        </p:txBody>
      </p:sp>
      <p:sp>
        <p:nvSpPr>
          <p:cNvPr id="5" name="Slide Number Placeholder 4"/>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36573552"/>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F1CA9-BED2-4756-8AEF-E0F68B0488B6}" type="datetime1">
              <a:rPr lang="en-US" smtClean="0"/>
              <a:pPr/>
              <a:t>12/2/2021</a:t>
            </a:fld>
            <a:endParaRPr lang="en-US" dirty="0"/>
          </a:p>
        </p:txBody>
      </p:sp>
      <p:sp>
        <p:nvSpPr>
          <p:cNvPr id="5" name="Footer Placeholder 4"/>
          <p:cNvSpPr>
            <a:spLocks noGrp="1"/>
          </p:cNvSpPr>
          <p:nvPr>
            <p:ph type="ftr" sz="quarter" idx="11"/>
          </p:nvPr>
        </p:nvSpPr>
        <p:spPr/>
        <p:txBody>
          <a:bodyPr/>
          <a:lstStyle/>
          <a:p>
            <a:r>
              <a:rPr lang="en-US" dirty="0"/>
              <a:t>Teach a Course</a:t>
            </a:r>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62774288"/>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0A7F1CA9-BED2-4756-8AEF-E0F68B0488B6}" type="datetime1">
              <a:rPr lang="en-US" smtClean="0"/>
              <a:pPr/>
              <a:t>12/2/2021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r>
              <a:rPr lang="en-US" dirty="0"/>
              <a:t>Teach a Course</a:t>
            </a: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63599646"/>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05951" y="6423914"/>
            <a:ext cx="2844799" cy="365125"/>
          </a:xfrm>
        </p:spPr>
        <p:txBody>
          <a:bodyPr/>
          <a:lstStyle/>
          <a:p>
            <a:fld id="{BC34B1AC-9A7E-4B2F-BE59-65E2DDF1D6F6}" type="datetime1">
              <a:rPr lang="en-US" smtClean="0"/>
              <a:t>12/2/2021</a:t>
            </a:fld>
            <a:endParaRPr lang="en-US" dirty="0"/>
          </a:p>
        </p:txBody>
      </p:sp>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0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8B507D-5973-4F14-BF25-C21B29D6FDD3}"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3713262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7605951" y="6423914"/>
            <a:ext cx="2844799" cy="365125"/>
          </a:xfrm>
        </p:spPr>
        <p:txBody>
          <a:bodyPr/>
          <a:lstStyle/>
          <a:p>
            <a:fld id="{AE95AE94-03D1-4FC2-903C-8511BF4E0409}" type="datetime1">
              <a:rPr lang="en-US" smtClean="0"/>
              <a:t>12/2/2021</a:t>
            </a:fld>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2587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12/2/2021</a:t>
            </a:fld>
            <a:endParaRPr lang="en-US" noProof="0" dirty="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2934999"/>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2934999"/>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31333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12/2/2021</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31108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12/2/2021</a:t>
            </a:fld>
            <a:endParaRPr lang="en-US" noProof="0" dirty="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435447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12/2/2021</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dirty="0"/>
              <a:t>Click icon to add picture</a:t>
            </a:r>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913315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54FC05-9E2B-7A4F-A0D8-235C322AC3AF}"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4175382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54FC05-9E2B-7A4F-A0D8-235C322AC3AF}"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3602880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54FC05-9E2B-7A4F-A0D8-235C322AC3AF}"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1288981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54FC05-9E2B-7A4F-A0D8-235C322AC3AF}"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928192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54FC05-9E2B-7A4F-A0D8-235C322AC3AF}"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242786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8B507D-5973-4F14-BF25-C21B29D6FDD3}"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17346986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54FC05-9E2B-7A4F-A0D8-235C322AC3AF}"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757229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54FC05-9E2B-7A4F-A0D8-235C322AC3AF}"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221048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54FC05-9E2B-7A4F-A0D8-235C322AC3AF}"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4268178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54FC05-9E2B-7A4F-A0D8-235C322AC3AF}"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1032187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54FC05-9E2B-7A4F-A0D8-235C322AC3AF}"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1432215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54FC05-9E2B-7A4F-A0D8-235C322AC3AF}"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60A01-5906-5D48-9826-42AA2225B7D1}" type="slidenum">
              <a:rPr lang="en-US" smtClean="0"/>
              <a:t>‹#›</a:t>
            </a:fld>
            <a:endParaRPr lang="en-US"/>
          </a:p>
        </p:txBody>
      </p:sp>
    </p:spTree>
    <p:extLst>
      <p:ext uri="{BB962C8B-B14F-4D97-AF65-F5344CB8AC3E}">
        <p14:creationId xmlns:p14="http://schemas.microsoft.com/office/powerpoint/2010/main" val="441056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12/2/2021</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106849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4050" name="Rectangle 2"/>
          <p:cNvSpPr>
            <a:spLocks noGrp="1" noChangeArrowheads="1"/>
          </p:cNvSpPr>
          <p:nvPr>
            <p:ph type="ctrTitle"/>
          </p:nvPr>
        </p:nvSpPr>
        <p:spPr>
          <a:xfrm>
            <a:off x="304800" y="457200"/>
            <a:ext cx="4470400" cy="3200400"/>
          </a:xfrm>
        </p:spPr>
        <p:txBody>
          <a:bodyPr/>
          <a:lstStyle>
            <a:lvl1pPr>
              <a:defRPr/>
            </a:lvl1pPr>
          </a:lstStyle>
          <a:p>
            <a:r>
              <a:rPr lang="en-US"/>
              <a:t>Click to edit Master title style</a:t>
            </a:r>
          </a:p>
        </p:txBody>
      </p:sp>
      <p:sp>
        <p:nvSpPr>
          <p:cNvPr id="514051" name="Rectangle 3"/>
          <p:cNvSpPr>
            <a:spLocks noGrp="1" noChangeArrowheads="1"/>
          </p:cNvSpPr>
          <p:nvPr>
            <p:ph type="subTitle" idx="1"/>
          </p:nvPr>
        </p:nvSpPr>
        <p:spPr>
          <a:xfrm>
            <a:off x="4978400" y="4572000"/>
            <a:ext cx="7213600" cy="7620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A207257-3B7E-4013-8BE8-CBC589AAA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014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B7EEE6-0C0C-4E6C-B345-8A68D7B96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8821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2C3FCE-834E-405B-931D-289675B99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446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8B507D-5973-4F14-BF25-C21B29D6FDD3}"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3462113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535114"/>
            <a:ext cx="5537200" cy="3786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35114"/>
            <a:ext cx="5537200" cy="3786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C650A7-E121-4DAD-9045-54A8CBF1C4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385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71C934-D474-4A6E-9C0A-36C050A1E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188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1A4F72-2C6B-48FA-A6F5-B7C3AF5324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576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E48027-C053-4FC1-BEFC-657B0442E5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397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B3B9F1-908F-4484-A238-7C9DEA2BA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099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151BA7-4E23-4BA5-B45F-041809983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520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B15C33-60F0-4E9E-B9EE-DFF8DF2947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7813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0" y="304800"/>
            <a:ext cx="2895600" cy="5016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 y="304800"/>
            <a:ext cx="8483600" cy="5016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E76EBB-CB12-4275-8C61-89ED813207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4659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304800"/>
            <a:ext cx="6908800" cy="838200"/>
          </a:xfrm>
        </p:spPr>
        <p:txBody>
          <a:bodyPr/>
          <a:lstStyle/>
          <a:p>
            <a:r>
              <a:rPr lang="en-US"/>
              <a:t>Click to edit Master title style</a:t>
            </a:r>
          </a:p>
        </p:txBody>
      </p:sp>
      <p:sp>
        <p:nvSpPr>
          <p:cNvPr id="3" name="Text Placeholder 2"/>
          <p:cNvSpPr>
            <a:spLocks noGrp="1"/>
          </p:cNvSpPr>
          <p:nvPr>
            <p:ph type="body" sz="half" idx="1"/>
          </p:nvPr>
        </p:nvSpPr>
        <p:spPr>
          <a:xfrm>
            <a:off x="406400" y="1535114"/>
            <a:ext cx="5537200" cy="378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35114"/>
            <a:ext cx="5537200" cy="378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82DBEE-A53D-46F7-B8B6-3C96C9A345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3428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233142"/>
              </a:buClr>
              <a:buSzPts val="5200"/>
              <a:buFont typeface="Montserrat"/>
              <a:buNone/>
              <a:defRPr sz="5200" b="1">
                <a:solidFill>
                  <a:srgbClr val="233142"/>
                </a:solidFill>
                <a:latin typeface="Montserrat"/>
                <a:ea typeface="Montserrat"/>
                <a:cs typeface="Montserrat"/>
                <a:sym typeface="Montserrat"/>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15600" y="3778833"/>
            <a:ext cx="11360800" cy="1056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000"/>
              <a:buFont typeface="IBM Plex Sans Condensed Medium"/>
              <a:buNone/>
              <a:defRPr sz="3000">
                <a:solidFill>
                  <a:schemeClr val="lt1"/>
                </a:solidFill>
                <a:latin typeface="IBM Plex Sans Condensed Medium"/>
                <a:ea typeface="IBM Plex Sans Condensed Medium"/>
                <a:cs typeface="IBM Plex Sans Condensed Medium"/>
                <a:sym typeface="IBM Plex Sans Condense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1636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8B507D-5973-4F14-BF25-C21B29D6FDD3}"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3348021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233142"/>
              </a:buClr>
              <a:buSzPts val="3600"/>
              <a:buFont typeface="Montserrat"/>
              <a:buNone/>
              <a:defRPr sz="3600" b="1">
                <a:solidFill>
                  <a:srgbClr val="233142"/>
                </a:solidFill>
                <a:latin typeface="Montserrat"/>
                <a:ea typeface="Montserrat"/>
                <a:cs typeface="Montserrat"/>
                <a:sym typeface="Montserra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81000" algn="l">
              <a:lnSpc>
                <a:spcPct val="115000"/>
              </a:lnSpc>
              <a:spcBef>
                <a:spcPts val="0"/>
              </a:spcBef>
              <a:spcAft>
                <a:spcPts val="0"/>
              </a:spcAft>
              <a:buClr>
                <a:srgbClr val="408087"/>
              </a:buClr>
              <a:buSzPts val="2400"/>
              <a:buFont typeface="IBM Plex Sans"/>
              <a:buChar char="●"/>
              <a:defRPr sz="2400">
                <a:solidFill>
                  <a:srgbClr val="408087"/>
                </a:solidFill>
                <a:latin typeface="IBM Plex Sans"/>
                <a:ea typeface="IBM Plex Sans"/>
                <a:cs typeface="IBM Plex Sans"/>
                <a:sym typeface="IBM Plex Sans"/>
              </a:defRPr>
            </a:lvl1pPr>
            <a:lvl2pPr marL="914400" lvl="1" indent="-355600" algn="l">
              <a:lnSpc>
                <a:spcPct val="115000"/>
              </a:lnSpc>
              <a:spcBef>
                <a:spcPts val="1600"/>
              </a:spcBef>
              <a:spcAft>
                <a:spcPts val="0"/>
              </a:spcAft>
              <a:buClr>
                <a:srgbClr val="408087"/>
              </a:buClr>
              <a:buSzPts val="2000"/>
              <a:buFont typeface="IBM Plex Sans Light"/>
              <a:buChar char="○"/>
              <a:defRPr sz="2000">
                <a:solidFill>
                  <a:srgbClr val="408087"/>
                </a:solidFill>
                <a:latin typeface="IBM Plex Sans Light"/>
                <a:ea typeface="IBM Plex Sans Light"/>
                <a:cs typeface="IBM Plex Sans Light"/>
                <a:sym typeface="IBM Plex Sans Light"/>
              </a:defRPr>
            </a:lvl2pPr>
            <a:lvl3pPr marL="1371600" lvl="2" indent="-317500" algn="l">
              <a:lnSpc>
                <a:spcPct val="115000"/>
              </a:lnSpc>
              <a:spcBef>
                <a:spcPts val="1600"/>
              </a:spcBef>
              <a:spcAft>
                <a:spcPts val="0"/>
              </a:spcAft>
              <a:buClr>
                <a:srgbClr val="408087"/>
              </a:buClr>
              <a:buSzPts val="1400"/>
              <a:buFont typeface="IBM Plex Sans Light"/>
              <a:buChar char="■"/>
              <a:defRPr>
                <a:solidFill>
                  <a:srgbClr val="408087"/>
                </a:solidFill>
                <a:latin typeface="IBM Plex Sans Light"/>
                <a:ea typeface="IBM Plex Sans Light"/>
                <a:cs typeface="IBM Plex Sans Light"/>
                <a:sym typeface="IBM Plex Sans Light"/>
              </a:defRPr>
            </a:lvl3pPr>
            <a:lvl4pPr marL="1828800" lvl="3" indent="-317500" algn="l">
              <a:lnSpc>
                <a:spcPct val="115000"/>
              </a:lnSpc>
              <a:spcBef>
                <a:spcPts val="1600"/>
              </a:spcBef>
              <a:spcAft>
                <a:spcPts val="0"/>
              </a:spcAft>
              <a:buClr>
                <a:srgbClr val="408087"/>
              </a:buClr>
              <a:buSzPts val="1400"/>
              <a:buChar char="●"/>
              <a:defRPr>
                <a:solidFill>
                  <a:srgbClr val="408087"/>
                </a:solidFill>
              </a:defRPr>
            </a:lvl4pPr>
            <a:lvl5pPr marL="2286000" lvl="4" indent="-317500" algn="l">
              <a:lnSpc>
                <a:spcPct val="115000"/>
              </a:lnSpc>
              <a:spcBef>
                <a:spcPts val="1600"/>
              </a:spcBef>
              <a:spcAft>
                <a:spcPts val="0"/>
              </a:spcAft>
              <a:buClr>
                <a:srgbClr val="408087"/>
              </a:buClr>
              <a:buSzPts val="1400"/>
              <a:buChar char="○"/>
              <a:defRPr>
                <a:solidFill>
                  <a:srgbClr val="408087"/>
                </a:solidFill>
              </a:defRPr>
            </a:lvl5pPr>
            <a:lvl6pPr marL="2743200" lvl="5" indent="-317500" algn="l">
              <a:lnSpc>
                <a:spcPct val="115000"/>
              </a:lnSpc>
              <a:spcBef>
                <a:spcPts val="1600"/>
              </a:spcBef>
              <a:spcAft>
                <a:spcPts val="0"/>
              </a:spcAft>
              <a:buClr>
                <a:srgbClr val="408087"/>
              </a:buClr>
              <a:buSzPts val="1400"/>
              <a:buChar char="■"/>
              <a:defRPr>
                <a:solidFill>
                  <a:srgbClr val="408087"/>
                </a:solidFill>
              </a:defRPr>
            </a:lvl6pPr>
            <a:lvl7pPr marL="3200400" lvl="6" indent="-317500" algn="l">
              <a:lnSpc>
                <a:spcPct val="115000"/>
              </a:lnSpc>
              <a:spcBef>
                <a:spcPts val="1600"/>
              </a:spcBef>
              <a:spcAft>
                <a:spcPts val="0"/>
              </a:spcAft>
              <a:buClr>
                <a:srgbClr val="408087"/>
              </a:buClr>
              <a:buSzPts val="1400"/>
              <a:buChar char="●"/>
              <a:defRPr>
                <a:solidFill>
                  <a:srgbClr val="408087"/>
                </a:solidFill>
              </a:defRPr>
            </a:lvl7pPr>
            <a:lvl8pPr marL="3657600" lvl="7" indent="-317500" algn="l">
              <a:lnSpc>
                <a:spcPct val="115000"/>
              </a:lnSpc>
              <a:spcBef>
                <a:spcPts val="1600"/>
              </a:spcBef>
              <a:spcAft>
                <a:spcPts val="0"/>
              </a:spcAft>
              <a:buClr>
                <a:srgbClr val="408087"/>
              </a:buClr>
              <a:buSzPts val="1400"/>
              <a:buChar char="○"/>
              <a:defRPr>
                <a:solidFill>
                  <a:srgbClr val="408087"/>
                </a:solidFill>
              </a:defRPr>
            </a:lvl8pPr>
            <a:lvl9pPr marL="4114800" lvl="8" indent="-317500" algn="l">
              <a:lnSpc>
                <a:spcPct val="115000"/>
              </a:lnSpc>
              <a:spcBef>
                <a:spcPts val="1600"/>
              </a:spcBef>
              <a:spcAft>
                <a:spcPts val="1600"/>
              </a:spcAft>
              <a:buClr>
                <a:srgbClr val="408087"/>
              </a:buClr>
              <a:buSzPts val="1400"/>
              <a:buChar char="■"/>
              <a:defRPr>
                <a:solidFill>
                  <a:srgbClr val="408087"/>
                </a:solidFill>
              </a:defRPr>
            </a:lvl9pPr>
          </a:lstStyle>
          <a:p>
            <a:endParaRPr/>
          </a:p>
        </p:txBody>
      </p:sp>
      <p:sp>
        <p:nvSpPr>
          <p:cNvPr id="16" name="Google Shape;16;p3"/>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cxnSp>
        <p:nvCxnSpPr>
          <p:cNvPr id="17" name="Google Shape;17;p3"/>
          <p:cNvCxnSpPr/>
          <p:nvPr/>
        </p:nvCxnSpPr>
        <p:spPr>
          <a:xfrm rot="10800000" flipH="1">
            <a:off x="0" y="1327100"/>
            <a:ext cx="5799200" cy="24900"/>
          </a:xfrm>
          <a:prstGeom prst="straightConnector1">
            <a:avLst/>
          </a:prstGeom>
          <a:noFill/>
          <a:ln w="76200" cap="flat" cmpd="sng">
            <a:solidFill>
              <a:srgbClr val="FACF5A"/>
            </a:solidFill>
            <a:prstDash val="solid"/>
            <a:round/>
            <a:headEnd type="none" w="sm" len="sm"/>
            <a:tailEnd type="none" w="sm" len="sm"/>
          </a:ln>
        </p:spPr>
      </p:cxnSp>
    </p:spTree>
    <p:extLst>
      <p:ext uri="{BB962C8B-B14F-4D97-AF65-F5344CB8AC3E}">
        <p14:creationId xmlns:p14="http://schemas.microsoft.com/office/powerpoint/2010/main" val="7132167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15600" y="2867800"/>
            <a:ext cx="11360800" cy="112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5"/>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3975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Font typeface="Montserrat"/>
              <a:buNone/>
              <a:defRPr sz="3000" b="1">
                <a:latin typeface="Montserrat"/>
                <a:ea typeface="Montserrat"/>
                <a:cs typeface="Montserrat"/>
                <a:sym typeface="Montserra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81000" algn="l">
              <a:lnSpc>
                <a:spcPct val="115000"/>
              </a:lnSpc>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42900" algn="l">
              <a:lnSpc>
                <a:spcPct val="115000"/>
              </a:lnSpc>
              <a:spcBef>
                <a:spcPts val="1600"/>
              </a:spcBef>
              <a:spcAft>
                <a:spcPts val="0"/>
              </a:spcAft>
              <a:buClr>
                <a:srgbClr val="408087"/>
              </a:buClr>
              <a:buSzPts val="1800"/>
              <a:buFont typeface="IBM Plex Sans"/>
              <a:buChar char="○"/>
              <a:defRPr sz="1800">
                <a:solidFill>
                  <a:srgbClr val="408087"/>
                </a:solidFill>
                <a:latin typeface="IBM Plex Sans"/>
                <a:ea typeface="IBM Plex Sans"/>
                <a:cs typeface="IBM Plex Sans"/>
                <a:sym typeface="IBM Plex Sans"/>
              </a:defRPr>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8" name="Google Shape;28;p6"/>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81000" algn="l">
              <a:lnSpc>
                <a:spcPct val="115000"/>
              </a:lnSpc>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42900" algn="l">
              <a:lnSpc>
                <a:spcPct val="115000"/>
              </a:lnSpc>
              <a:spcBef>
                <a:spcPts val="1600"/>
              </a:spcBef>
              <a:spcAft>
                <a:spcPts val="0"/>
              </a:spcAft>
              <a:buClr>
                <a:srgbClr val="408087"/>
              </a:buClr>
              <a:buSzPts val="1800"/>
              <a:buFont typeface="IBM Plex Sans"/>
              <a:buChar char="○"/>
              <a:defRPr sz="1800">
                <a:solidFill>
                  <a:srgbClr val="408087"/>
                </a:solidFill>
                <a:latin typeface="IBM Plex Sans"/>
                <a:ea typeface="IBM Plex Sans"/>
                <a:cs typeface="IBM Plex Sans"/>
                <a:sym typeface="IBM Plex Sans"/>
              </a:defRPr>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 name="Google Shape;29;p6"/>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cxnSp>
        <p:nvCxnSpPr>
          <p:cNvPr id="30" name="Google Shape;30;p6"/>
          <p:cNvCxnSpPr/>
          <p:nvPr/>
        </p:nvCxnSpPr>
        <p:spPr>
          <a:xfrm rot="10800000" flipH="1">
            <a:off x="0" y="1327100"/>
            <a:ext cx="5799200" cy="24900"/>
          </a:xfrm>
          <a:prstGeom prst="straightConnector1">
            <a:avLst/>
          </a:prstGeom>
          <a:noFill/>
          <a:ln w="76200" cap="flat" cmpd="sng">
            <a:solidFill>
              <a:srgbClr val="FACF5A"/>
            </a:solidFill>
            <a:prstDash val="solid"/>
            <a:round/>
            <a:headEnd type="none" w="sm" len="sm"/>
            <a:tailEnd type="none" w="sm" len="sm"/>
          </a:ln>
        </p:spPr>
      </p:cxnSp>
    </p:spTree>
    <p:extLst>
      <p:ext uri="{BB962C8B-B14F-4D97-AF65-F5344CB8AC3E}">
        <p14:creationId xmlns:p14="http://schemas.microsoft.com/office/powerpoint/2010/main" val="1777392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740800"/>
            <a:ext cx="3744000" cy="100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415600" y="1852800"/>
            <a:ext cx="3744000" cy="4239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03385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53667" y="600200"/>
            <a:ext cx="8490400" cy="545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3659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9"/>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354000" y="3737433"/>
            <a:ext cx="5393600" cy="164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6586000" y="965433"/>
            <a:ext cx="5116000" cy="49269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3" name="Google Shape;43;p9"/>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26613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415600" y="5640767"/>
            <a:ext cx="7998400" cy="8067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58621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15600" y="1474833"/>
            <a:ext cx="11360800" cy="2618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415600" y="4202967"/>
            <a:ext cx="11360800" cy="17343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0" name="Google Shape;50;p1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49226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9741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BEFD9-6CC6-ED42-80D1-2FDDCE5AE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9C6AEF-25C9-7248-9D8E-CB7219E5EE5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541A9D-1CB6-4A47-8D11-72549DCE4D7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A4E85A3-99D4-2A4D-B297-E64012A0D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363D5-04D4-124B-A952-9F25E36465D5}"/>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4443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8B507D-5973-4F14-BF25-C21B29D6FDD3}"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3605442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8196-6633-264B-ADC6-6C47D5E52D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FDA25-3DFA-FA45-BD51-71F4476662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4AC50-61B6-CC49-97A5-62A3723E8A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BCD50D-4714-5F40-BBFE-8CBF9580A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97980-CF04-FE45-B942-04FA8C6DF03E}"/>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195643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FA63-21D0-BA4C-8DD7-870401AA11A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93AA1D-2098-D54B-BE45-DA287DA4CDF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31C83D-6C70-F64D-96DE-C141001A79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35BED5E-A11A-1443-A7FC-858D20111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7FDD7-0DAE-2949-B25A-64A61EF17E66}"/>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245447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07B4-E520-6D46-86BB-F0F13CB1B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64C656-F377-7749-BC31-AAAA3A5D8451}"/>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0D5989-4F4A-C747-854F-68768701981E}"/>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247E8B-C244-CE4C-A56A-E393F68633A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35430CD-9183-BD42-857B-B582C4CDC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515DA-13BC-B342-8C34-83DC8F2F39A5}"/>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7274227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3F2C-7A74-5D4E-B6ED-351EFF03C4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466D13-02D8-2E41-922A-798C2849E20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C9981E-D826-4946-BCDB-52E683FB46E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4D096-486A-6A4E-B2FE-0AD20E4D7F9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65627C-BCC5-A54D-8DD5-2BB915F13C5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73B2A7-F330-4347-AF6B-E3E1C76BD7C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CFDD800-D8F9-BD4D-A37B-B052D1A827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3E4BFB-6200-224A-896B-7954EDFA0C00}"/>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437859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80F1-85EF-3C42-A418-50C028F0F7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B8D4D-6B7B-DB4F-ADE1-2D4D55E2241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3D52127-5FAD-1543-84D9-E3A2508DB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728836-428F-CB46-B22E-47D15654008D}"/>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2018516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3C966-43DB-AF41-B0F9-A4F1803C23D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26568F-A054-1F47-BE37-6081C9E537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EE629D-37DD-0C4B-A445-AD8D396FBE84}"/>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7961876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883B-ECA5-AC4E-984F-4B3C85A2F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15F601-2803-E04E-A963-4DCD834349F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C0914D-0DA2-AC43-BE73-829913F913E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A3DCF9-72B2-514A-AAC2-A7DF81318C3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025A093-A91B-4049-B5F2-9D86AA75E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193F4A-6E54-5B40-B10D-16B316C10B38}"/>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358941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92A0-F42E-E947-8179-2D128ECCBF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A5DD5D-9FF1-A64E-87A8-C2B14BCB4FC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26E67FD7-1588-7340-B5B0-374B89CF6FE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468913-2D44-1B4B-A79B-3B4E5D8E441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3644F24-2B20-304E-A3E0-4366507FFA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C9F83-3716-2B4F-9CC0-C057A2673443}"/>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108757269"/>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438A-7A53-8043-88C9-0504547962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2009CB-20CB-5241-BD04-3ACCA46D05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05C29D-3910-4740-AE15-B00C6216704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CFE72C1-E10F-784C-BA8C-EB8C634D2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4283-6855-5A4E-9F19-B4FDA934A714}"/>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610090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C6C1F0-4953-CB49-8522-EA06AA6F7B4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991E1B-301D-CE41-A8CF-93189034EC74}"/>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9BEE3-4E6C-9141-B2A5-EC26FD3B8D9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E3298E2-F062-4748-86C9-9C0492AB0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0AB14-C8F1-8F47-A0A6-ED15566C61B5}"/>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3995904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8B507D-5973-4F14-BF25-C21B29D6FDD3}"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29737309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4"/>
            <a:ext cx="12192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3597275"/>
            <a:ext cx="12192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8" name="Rectangle 7"/>
          <p:cNvSpPr/>
          <p:nvPr userDrawn="1"/>
        </p:nvSpPr>
        <p:spPr>
          <a:xfrm>
            <a:off x="643467" y="3100388"/>
            <a:ext cx="10905067"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pic>
        <p:nvPicPr>
          <p:cNvPr id="9" name="Picture 18" descr="FDOE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76651" y="5353050"/>
            <a:ext cx="484716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44144" y="3201340"/>
            <a:ext cx="10903712" cy="980294"/>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4144" y="4385255"/>
            <a:ext cx="10903712" cy="40675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4"/>
          </p:nvPr>
        </p:nvSpPr>
        <p:spPr>
          <a:xfrm>
            <a:off x="4713818" y="4944147"/>
            <a:ext cx="2764367" cy="365568"/>
          </a:xfrm>
        </p:spPr>
        <p:txBody>
          <a:bodyPr>
            <a:normAutofit/>
          </a:bodyPr>
          <a:lstStyle>
            <a:lvl1pPr marL="0" indent="0" algn="ctr">
              <a:buNone/>
              <a:defRPr sz="20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5031011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06349"/>
            <a:ext cx="10515600" cy="435475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075529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12192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5" name="Rectangle 4"/>
          <p:cNvSpPr/>
          <p:nvPr userDrawn="1"/>
        </p:nvSpPr>
        <p:spPr>
          <a:xfrm>
            <a:off x="1308100" y="2527301"/>
            <a:ext cx="957580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6" name="Rectangle 5"/>
          <p:cNvSpPr/>
          <p:nvPr userDrawn="1"/>
        </p:nvSpPr>
        <p:spPr>
          <a:xfrm>
            <a:off x="0" y="3149600"/>
            <a:ext cx="12192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5967" y="474663"/>
            <a:ext cx="6417733"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14019" y="2734712"/>
            <a:ext cx="9351264" cy="1077016"/>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14019" y="4227213"/>
            <a:ext cx="9351264"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2816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5" name="Rectangle 4"/>
          <p:cNvSpPr/>
          <p:nvPr userDrawn="1"/>
        </p:nvSpPr>
        <p:spPr>
          <a:xfrm>
            <a:off x="1308100" y="2527301"/>
            <a:ext cx="9575800" cy="1439863"/>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6" name="Rectangle 5"/>
          <p:cNvSpPr/>
          <p:nvPr userDrawn="1"/>
        </p:nvSpPr>
        <p:spPr>
          <a:xfrm>
            <a:off x="0" y="3149600"/>
            <a:ext cx="12192000" cy="20955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5967" y="468313"/>
            <a:ext cx="641773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14019" y="2734712"/>
            <a:ext cx="9351264"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14019" y="4227213"/>
            <a:ext cx="9351264"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58146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p:cNvSpPr/>
          <p:nvPr userDrawn="1"/>
        </p:nvSpPr>
        <p:spPr>
          <a:xfrm>
            <a:off x="0" y="0"/>
            <a:ext cx="12192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5" name="Rectangle 4"/>
          <p:cNvSpPr/>
          <p:nvPr userDrawn="1"/>
        </p:nvSpPr>
        <p:spPr>
          <a:xfrm>
            <a:off x="1308100" y="2527301"/>
            <a:ext cx="9575800" cy="1439863"/>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6" name="Rectangle 5"/>
          <p:cNvSpPr/>
          <p:nvPr userDrawn="1"/>
        </p:nvSpPr>
        <p:spPr>
          <a:xfrm>
            <a:off x="0" y="3149600"/>
            <a:ext cx="12192000" cy="20955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5967" y="468313"/>
            <a:ext cx="641773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14019" y="2734712"/>
            <a:ext cx="9351264"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14019" y="4227213"/>
            <a:ext cx="9351264"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48872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p:cNvSpPr/>
          <p:nvPr userDrawn="1"/>
        </p:nvSpPr>
        <p:spPr>
          <a:xfrm>
            <a:off x="0" y="0"/>
            <a:ext cx="12192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5" name="Rectangle 4"/>
          <p:cNvSpPr/>
          <p:nvPr userDrawn="1"/>
        </p:nvSpPr>
        <p:spPr>
          <a:xfrm>
            <a:off x="1308100" y="2527301"/>
            <a:ext cx="9575800" cy="1439863"/>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6" name="Rectangle 5"/>
          <p:cNvSpPr/>
          <p:nvPr userDrawn="1"/>
        </p:nvSpPr>
        <p:spPr>
          <a:xfrm>
            <a:off x="0" y="3149600"/>
            <a:ext cx="12192000" cy="20955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5967" y="474663"/>
            <a:ext cx="6417733"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14019" y="2734712"/>
            <a:ext cx="9351264"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14019" y="4227213"/>
            <a:ext cx="9351264"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155770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p:cNvSpPr/>
          <p:nvPr userDrawn="1"/>
        </p:nvSpPr>
        <p:spPr>
          <a:xfrm>
            <a:off x="0" y="0"/>
            <a:ext cx="12192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5" name="Rectangle 4"/>
          <p:cNvSpPr/>
          <p:nvPr userDrawn="1"/>
        </p:nvSpPr>
        <p:spPr>
          <a:xfrm>
            <a:off x="1308100" y="2527301"/>
            <a:ext cx="9575800" cy="1439863"/>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6" name="Rectangle 5"/>
          <p:cNvSpPr/>
          <p:nvPr userDrawn="1"/>
        </p:nvSpPr>
        <p:spPr>
          <a:xfrm>
            <a:off x="0" y="3149600"/>
            <a:ext cx="12192000" cy="20955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pic>
        <p:nvPicPr>
          <p:cNvPr id="7" name="Picture 18" descr="FDO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5967" y="468313"/>
            <a:ext cx="641773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14019" y="2734712"/>
            <a:ext cx="9351264"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14019" y="4227213"/>
            <a:ext cx="9351264"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858278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144684"/>
            <a:ext cx="5157787" cy="647700"/>
          </a:xfrm>
          <a:solidFill>
            <a:srgbClr val="00A88D"/>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792385"/>
            <a:ext cx="5157787" cy="4366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144686"/>
            <a:ext cx="5183188" cy="647699"/>
          </a:xfrm>
          <a:solidFill>
            <a:srgbClr val="9CB63C"/>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792384"/>
            <a:ext cx="5183188" cy="436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52774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5919897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012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8B507D-5973-4F14-BF25-C21B29D6FDD3}"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339AA-6303-445A-8D9A-9AFA7306D220}" type="slidenum">
              <a:rPr lang="en-US" smtClean="0"/>
              <a:t>‹#›</a:t>
            </a:fld>
            <a:endParaRPr lang="en-US"/>
          </a:p>
        </p:txBody>
      </p:sp>
    </p:spTree>
    <p:extLst>
      <p:ext uri="{BB962C8B-B14F-4D97-AF65-F5344CB8AC3E}">
        <p14:creationId xmlns:p14="http://schemas.microsoft.com/office/powerpoint/2010/main" val="31687865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Colored Backgroun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3" name="Date Placeholder 1"/>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FE88AE4-5E40-4236-A9C9-09F234896617}" type="datetimeFigureOut">
              <a:rPr lang="en-US" altLang="en-US"/>
              <a:pPr>
                <a:defRPr/>
              </a:pPr>
              <a:t>12/2/2021</a:t>
            </a:fld>
            <a:endParaRPr lang="en-US" altLang="en-US"/>
          </a:p>
        </p:txBody>
      </p:sp>
      <p:sp>
        <p:nvSpPr>
          <p:cNvPr id="4" name="Footer Placeholder 2"/>
          <p:cNvSpPr>
            <a:spLocks noGrp="1"/>
          </p:cNvSpPr>
          <p:nvPr>
            <p:ph type="ftr" sz="quarter" idx="11"/>
          </p:nvPr>
        </p:nvSpPr>
        <p:spPr>
          <a:xfrm>
            <a:off x="4038600" y="6356351"/>
            <a:ext cx="411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60D4614-857C-42D0-8596-4DC9BE3F682F}" type="slidenum">
              <a:rPr lang="en-US" altLang="en-US"/>
              <a:pPr>
                <a:defRPr/>
              </a:pPr>
              <a:t>‹#›</a:t>
            </a:fld>
            <a:endParaRPr lang="en-US" altLang="en-US"/>
          </a:p>
        </p:txBody>
      </p:sp>
    </p:spTree>
    <p:extLst>
      <p:ext uri="{BB962C8B-B14F-4D97-AF65-F5344CB8AC3E}">
        <p14:creationId xmlns:p14="http://schemas.microsoft.com/office/powerpoint/2010/main" val="18046069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Colored Backgroun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3" name="Date Placeholder 1"/>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2555AE8-8F29-437A-9BDD-C5F98AA664BD}" type="datetimeFigureOut">
              <a:rPr lang="en-US" altLang="en-US"/>
              <a:pPr>
                <a:defRPr/>
              </a:pPr>
              <a:t>12/2/2021</a:t>
            </a:fld>
            <a:endParaRPr lang="en-US" altLang="en-US"/>
          </a:p>
        </p:txBody>
      </p:sp>
      <p:sp>
        <p:nvSpPr>
          <p:cNvPr id="4" name="Footer Placeholder 2"/>
          <p:cNvSpPr>
            <a:spLocks noGrp="1"/>
          </p:cNvSpPr>
          <p:nvPr>
            <p:ph type="ftr" sz="quarter" idx="11"/>
          </p:nvPr>
        </p:nvSpPr>
        <p:spPr>
          <a:xfrm>
            <a:off x="4038600" y="6356351"/>
            <a:ext cx="411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FAF4D7D-79EE-42D2-B6F1-791B39C0FC06}" type="slidenum">
              <a:rPr lang="en-US" altLang="en-US"/>
              <a:pPr>
                <a:defRPr/>
              </a:pPr>
              <a:t>‹#›</a:t>
            </a:fld>
            <a:endParaRPr lang="en-US" altLang="en-US"/>
          </a:p>
        </p:txBody>
      </p:sp>
    </p:spTree>
    <p:extLst>
      <p:ext uri="{BB962C8B-B14F-4D97-AF65-F5344CB8AC3E}">
        <p14:creationId xmlns:p14="http://schemas.microsoft.com/office/powerpoint/2010/main" val="7776215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2_Colored Backgroun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3" name="Date Placeholder 1"/>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0BC4A3E-24FE-47C6-B783-E9DBD23D88B7}" type="datetimeFigureOut">
              <a:rPr lang="en-US" altLang="en-US"/>
              <a:pPr>
                <a:defRPr/>
              </a:pPr>
              <a:t>12/2/2021</a:t>
            </a:fld>
            <a:endParaRPr lang="en-US" altLang="en-US"/>
          </a:p>
        </p:txBody>
      </p:sp>
      <p:sp>
        <p:nvSpPr>
          <p:cNvPr id="4" name="Footer Placeholder 2"/>
          <p:cNvSpPr>
            <a:spLocks noGrp="1"/>
          </p:cNvSpPr>
          <p:nvPr>
            <p:ph type="ftr" sz="quarter" idx="11"/>
          </p:nvPr>
        </p:nvSpPr>
        <p:spPr>
          <a:xfrm>
            <a:off x="4038600" y="6356351"/>
            <a:ext cx="411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5F76780-8126-42B5-8261-6926BB3E5896}" type="slidenum">
              <a:rPr lang="en-US" altLang="en-US"/>
              <a:pPr>
                <a:defRPr/>
              </a:pPr>
              <a:t>‹#›</a:t>
            </a:fld>
            <a:endParaRPr lang="en-US" altLang="en-US"/>
          </a:p>
        </p:txBody>
      </p:sp>
    </p:spTree>
    <p:extLst>
      <p:ext uri="{BB962C8B-B14F-4D97-AF65-F5344CB8AC3E}">
        <p14:creationId xmlns:p14="http://schemas.microsoft.com/office/powerpoint/2010/main" val="33333811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Colored Backgroun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3" name="Date Placeholder 1"/>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8EE54CE-950D-4138-B45B-F7EB9F4C2A3D}" type="datetimeFigureOut">
              <a:rPr lang="en-US" altLang="en-US"/>
              <a:pPr>
                <a:defRPr/>
              </a:pPr>
              <a:t>12/2/2021</a:t>
            </a:fld>
            <a:endParaRPr lang="en-US" altLang="en-US"/>
          </a:p>
        </p:txBody>
      </p:sp>
      <p:sp>
        <p:nvSpPr>
          <p:cNvPr id="4" name="Footer Placeholder 2"/>
          <p:cNvSpPr>
            <a:spLocks noGrp="1"/>
          </p:cNvSpPr>
          <p:nvPr>
            <p:ph type="ftr" sz="quarter" idx="11"/>
          </p:nvPr>
        </p:nvSpPr>
        <p:spPr>
          <a:xfrm>
            <a:off x="4038600" y="6356351"/>
            <a:ext cx="411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12A6ECA-8D08-4C2C-982E-5DA09AE7B242}" type="slidenum">
              <a:rPr lang="en-US" altLang="en-US"/>
              <a:pPr>
                <a:defRPr/>
              </a:pPr>
              <a:t>‹#›</a:t>
            </a:fld>
            <a:endParaRPr lang="en-US" altLang="en-US"/>
          </a:p>
        </p:txBody>
      </p:sp>
    </p:spTree>
    <p:extLst>
      <p:ext uri="{BB962C8B-B14F-4D97-AF65-F5344CB8AC3E}">
        <p14:creationId xmlns:p14="http://schemas.microsoft.com/office/powerpoint/2010/main" val="1537914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4_Colored Backgroun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3" name="Date Placeholder 1"/>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D52A3C7-EC72-4A3E-866A-86C6335A46A9}" type="datetimeFigureOut">
              <a:rPr lang="en-US" altLang="en-US"/>
              <a:pPr>
                <a:defRPr/>
              </a:pPr>
              <a:t>12/2/2021</a:t>
            </a:fld>
            <a:endParaRPr lang="en-US" altLang="en-US"/>
          </a:p>
        </p:txBody>
      </p:sp>
      <p:sp>
        <p:nvSpPr>
          <p:cNvPr id="4" name="Footer Placeholder 2"/>
          <p:cNvSpPr>
            <a:spLocks noGrp="1"/>
          </p:cNvSpPr>
          <p:nvPr>
            <p:ph type="ftr" sz="quarter" idx="11"/>
          </p:nvPr>
        </p:nvSpPr>
        <p:spPr>
          <a:xfrm>
            <a:off x="4038600" y="6356351"/>
            <a:ext cx="411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2BAC14B-6AFF-4BB4-86D6-10B84ADD26E9}" type="slidenum">
              <a:rPr lang="en-US" altLang="en-US"/>
              <a:pPr>
                <a:defRPr/>
              </a:pPr>
              <a:t>‹#›</a:t>
            </a:fld>
            <a:endParaRPr lang="en-US" altLang="en-US"/>
          </a:p>
        </p:txBody>
      </p:sp>
    </p:spTree>
    <p:extLst>
      <p:ext uri="{BB962C8B-B14F-4D97-AF65-F5344CB8AC3E}">
        <p14:creationId xmlns:p14="http://schemas.microsoft.com/office/powerpoint/2010/main" val="28502390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12192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5" name="Rectangle 4"/>
          <p:cNvSpPr/>
          <p:nvPr userDrawn="1"/>
        </p:nvSpPr>
        <p:spPr>
          <a:xfrm>
            <a:off x="0" y="3824289"/>
            <a:ext cx="12192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6" name="Rectangle 5"/>
          <p:cNvSpPr/>
          <p:nvPr userDrawn="1"/>
        </p:nvSpPr>
        <p:spPr>
          <a:xfrm>
            <a:off x="2398185" y="3340100"/>
            <a:ext cx="7395633"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800">
              <a:solidFill>
                <a:srgbClr val="FFFFFF"/>
              </a:solidFill>
            </a:endParaRPr>
          </a:p>
        </p:txBody>
      </p:sp>
      <p:sp>
        <p:nvSpPr>
          <p:cNvPr id="7" name="TextBox 23"/>
          <p:cNvSpPr txBox="1">
            <a:spLocks noChangeArrowheads="1"/>
          </p:cNvSpPr>
          <p:nvPr userDrawn="1"/>
        </p:nvSpPr>
        <p:spPr bwMode="auto">
          <a:xfrm>
            <a:off x="2787651" y="3429001"/>
            <a:ext cx="6616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defRPr/>
            </a:pPr>
            <a:r>
              <a:rPr lang="en-US" altLang="en-US" sz="5400" b="1">
                <a:solidFill>
                  <a:schemeClr val="bg1"/>
                </a:solidFill>
                <a:ea typeface="Arial" charset="0"/>
                <a:cs typeface="Arial" charset="0"/>
              </a:rPr>
              <a:t>www.FLDOE.org</a:t>
            </a:r>
          </a:p>
        </p:txBody>
      </p:sp>
      <p:pic>
        <p:nvPicPr>
          <p:cNvPr id="8" name="Picture 24" descr="FDOELogo.png"/>
          <p:cNvPicPr>
            <a:picLocks noChangeAspect="1"/>
          </p:cNvPicPr>
          <p:nvPr userDrawn="1"/>
        </p:nvPicPr>
        <p:blipFill>
          <a:blip r:embed="rId2">
            <a:extLst>
              <a:ext uri="{28A0092B-C50C-407E-A947-70E740481C1C}">
                <a14:useLocalDpi xmlns:a14="http://schemas.microsoft.com/office/drawing/2010/main" val="0"/>
              </a:ext>
            </a:extLst>
          </a:blip>
          <a:srcRect l="4701" t="10345" r="67973" b="10629"/>
          <a:stretch>
            <a:fillRect/>
          </a:stretch>
        </p:blipFill>
        <p:spPr bwMode="auto">
          <a:xfrm>
            <a:off x="4392084" y="439738"/>
            <a:ext cx="336973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30651" y="5554663"/>
            <a:ext cx="42926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524000" y="5227432"/>
            <a:ext cx="9144000" cy="38798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653462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78998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2722882"/>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0446545"/>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838693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audio" Target="../media/audio1.bin"/><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audio" Target="NUL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3.xml"/><Relationship Id="rId7"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image" Target="../media/image29.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19" Type="http://schemas.openxmlformats.org/officeDocument/2006/relationships/image" Target="../media/image28.png"/><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image" Target="../media/image32.png"/><Relationship Id="rId5" Type="http://schemas.openxmlformats.org/officeDocument/2006/relationships/theme" Target="../theme/theme15.xml"/><Relationship Id="rId4"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image" Target="../media/image33.png"/><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7.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theme" Target="../theme/theme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6.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hyperlink" Target="http://www.fldoe.org/" TargetMode="Externa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8.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6.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9.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B507D-5973-4F14-BF25-C21B29D6FDD3}" type="datetimeFigureOut">
              <a:rPr lang="en-US" smtClean="0"/>
              <a:t>12/2/2021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339AA-6303-445A-8D9A-9AFA7306D220}" type="slidenum">
              <a:rPr lang="en-US" smtClean="0"/>
              <a:t>‹#›</a:t>
            </a:fld>
            <a:endParaRPr lang="en-US"/>
          </a:p>
        </p:txBody>
      </p:sp>
    </p:spTree>
    <p:extLst>
      <p:ext uri="{BB962C8B-B14F-4D97-AF65-F5344CB8AC3E}">
        <p14:creationId xmlns:p14="http://schemas.microsoft.com/office/powerpoint/2010/main" val="1645124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4DED8-FEC7-4E46-97DF-AFEE9FD294EE}" type="datetime1">
              <a:rPr lang="en-US" smtClean="0"/>
              <a:t>12/2/2021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9BCC0-92BD-DD47-B96A-0E9419FD226E}" type="slidenum">
              <a:rPr lang="en-US" smtClean="0"/>
              <a:t>‹#›</a:t>
            </a:fld>
            <a:endParaRPr lang="en-US"/>
          </a:p>
        </p:txBody>
      </p:sp>
    </p:spTree>
    <p:extLst>
      <p:ext uri="{BB962C8B-B14F-4D97-AF65-F5344CB8AC3E}">
        <p14:creationId xmlns:p14="http://schemas.microsoft.com/office/powerpoint/2010/main" val="376195912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p:sndAc>
          <p:stSnd>
            <p:snd r:embed="rId13" name="Whoosh.wav"/>
          </p:stSnd>
        </p:sndAc>
      </p:transition>
    </mc:Choice>
    <mc:Fallback xmlns="">
      <p:transition spd="slow">
        <p:sndAc>
          <p:stSnd>
            <p:snd r:embed="rId14" name="Whoosh.wav"/>
          </p:stSnd>
        </p:sndAc>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Google Shape;50;p7"/>
          <p:cNvSpPr/>
          <p:nvPr/>
        </p:nvSpPr>
        <p:spPr>
          <a:xfrm>
            <a:off x="0" y="1"/>
            <a:ext cx="12192000" cy="1146300"/>
          </a:xfrm>
          <a:prstGeom prst="rect">
            <a:avLst/>
          </a:prstGeom>
          <a:solidFill>
            <a:schemeClr val="accent1"/>
          </a:solidFill>
          <a:ln>
            <a:noFill/>
          </a:ln>
          <a:effectLst>
            <a:outerShdw blurRad="76200" dist="50800" dir="6900000" sx="98000" sy="98000" algn="t" rotWithShape="0">
              <a:srgbClr val="000000">
                <a:alpha val="203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7"/>
          <p:cNvSpPr txBox="1">
            <a:spLocks noGrp="1"/>
          </p:cNvSpPr>
          <p:nvPr>
            <p:ph type="title"/>
          </p:nvPr>
        </p:nvSpPr>
        <p:spPr>
          <a:xfrm>
            <a:off x="2008109" y="1"/>
            <a:ext cx="9849200" cy="1146300"/>
          </a:xfrm>
          <a:prstGeom prst="rect">
            <a:avLst/>
          </a:prstGeom>
          <a:noFill/>
          <a:ln>
            <a:noFill/>
          </a:ln>
          <a:effectLst>
            <a:outerShdw blurRad="63500" dist="25400" dir="5400000" algn="t" rotWithShape="0">
              <a:srgbClr val="000000">
                <a:alpha val="23530"/>
              </a:srgbClr>
            </a:outerShdw>
          </a:effectLst>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Georgia"/>
              <a:buNone/>
              <a:defRPr sz="4400" b="1" i="0" u="none" strike="noStrike" cap="none">
                <a:solidFill>
                  <a:schemeClr val="lt1"/>
                </a:solidFill>
                <a:latin typeface="Georgia"/>
                <a:ea typeface="Georgia"/>
                <a:cs typeface="Georgia"/>
                <a:sym typeface="Georgi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52" name="Google Shape;52;p7"/>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dt" idx="10"/>
          </p:nvPr>
        </p:nvSpPr>
        <p:spPr>
          <a:xfrm>
            <a:off x="838200" y="6356360"/>
            <a:ext cx="27432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txBox="1">
            <a:spLocks noGrp="1"/>
          </p:cNvSpPr>
          <p:nvPr>
            <p:ph type="ftr" idx="11"/>
          </p:nvPr>
        </p:nvSpPr>
        <p:spPr>
          <a:xfrm>
            <a:off x="4038600" y="635636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D8D8D"/>
              </a:buClr>
              <a:buSzPts val="1400"/>
              <a:buFont typeface="Calibri"/>
              <a:buNone/>
              <a:defRPr sz="1200" b="0" i="0" u="none" strike="noStrike" cap="none">
                <a:solidFill>
                  <a:srgbClr val="8D8D8D"/>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sldNum" idx="12"/>
          </p:nvPr>
        </p:nvSpPr>
        <p:spPr>
          <a:xfrm>
            <a:off x="8610600" y="635636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1pPr>
            <a:lvl2pPr marL="0" marR="0" lvl="1"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2pPr>
            <a:lvl3pPr marL="0" marR="0" lvl="2"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3pPr>
            <a:lvl4pPr marL="0" marR="0" lvl="3"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4pPr>
            <a:lvl5pPr marL="0" marR="0" lvl="4"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5pPr>
            <a:lvl6pPr marL="0" marR="0" lvl="5"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6pPr>
            <a:lvl7pPr marL="0" marR="0" lvl="6"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7pPr>
            <a:lvl8pPr marL="0" marR="0" lvl="7"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8pPr>
            <a:lvl9pPr marL="0" marR="0" lvl="8" indent="0" algn="r" rtl="0">
              <a:lnSpc>
                <a:spcPct val="100000"/>
              </a:lnSpc>
              <a:spcBef>
                <a:spcPts val="0"/>
              </a:spcBef>
              <a:spcAft>
                <a:spcPts val="0"/>
              </a:spcAft>
              <a:buClr>
                <a:srgbClr val="8D8D8D"/>
              </a:buClr>
              <a:buSzPts val="300"/>
              <a:buFont typeface="Calibri"/>
              <a:buNone/>
              <a:defRPr sz="1200" b="0" i="0" u="none" strike="noStrike" cap="none">
                <a:solidFill>
                  <a:srgbClr val="8D8D8D"/>
                </a:solidFill>
                <a:latin typeface="Calibri"/>
                <a:ea typeface="Calibri"/>
                <a:cs typeface="Calibri"/>
                <a:sym typeface="Calibri"/>
              </a:defRPr>
            </a:lvl9pPr>
          </a:lstStyle>
          <a:p>
            <a:fld id="{00000000-1234-1234-1234-123412341234}" type="slidenum">
              <a:rPr lang="en-US" smtClean="0"/>
              <a:pPr/>
              <a:t>‹#›</a:t>
            </a:fld>
            <a:endParaRPr lang="en-US"/>
          </a:p>
        </p:txBody>
      </p:sp>
      <p:pic>
        <p:nvPicPr>
          <p:cNvPr id="56" name="Google Shape;56;p7"/>
          <p:cNvPicPr preferRelativeResize="0"/>
          <p:nvPr/>
        </p:nvPicPr>
        <p:blipFill rotWithShape="1">
          <a:blip r:embed="rId8">
            <a:alphaModFix/>
          </a:blip>
          <a:srcRect/>
          <a:stretch/>
        </p:blipFill>
        <p:spPr>
          <a:xfrm>
            <a:off x="15" y="12"/>
            <a:ext cx="1766127" cy="1324595"/>
          </a:xfrm>
          <a:prstGeom prst="rect">
            <a:avLst/>
          </a:prstGeom>
          <a:noFill/>
          <a:ln>
            <a:noFill/>
          </a:ln>
        </p:spPr>
      </p:pic>
    </p:spTree>
    <p:extLst>
      <p:ext uri="{BB962C8B-B14F-4D97-AF65-F5344CB8AC3E}">
        <p14:creationId xmlns:p14="http://schemas.microsoft.com/office/powerpoint/2010/main" val="3523639992"/>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D6FBAE4-C172-4A3F-BF5D-94FB7AFD6F9A}" type="datetimeFigureOut">
              <a:rPr lang="en-US" smtClean="0"/>
              <a:t>12/2/2021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53E04E0-EB49-4E69-B343-C70386D5F1B2}"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87743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a:ln>
            <a:solidFill>
              <a:srgbClr val="006484"/>
            </a:solidFill>
          </a:ln>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12/2/2021</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white"/>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CCB3B"/>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CB3B"/>
              </a:solidFill>
              <a:effectLst/>
              <a:uLnTx/>
              <a:uFillTx/>
              <a:latin typeface="Gill Sans MT" panose="020B0502020104020203"/>
              <a:ea typeface="+mn-ea"/>
              <a:cs typeface="+mn-cs"/>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2571711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5" r:id="rId14"/>
    <p:sldLayoutId id="2147483846" r:id="rId15"/>
    <p:sldLayoutId id="2147483848" r:id="rId16"/>
    <p:sldLayoutId id="2147483865" r:id="rId17"/>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baseline="0">
          <a:solidFill>
            <a:srgbClr val="006484"/>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baseline="0">
          <a:solidFill>
            <a:srgbClr val="006484"/>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baseline="0">
          <a:solidFill>
            <a:srgbClr val="006484"/>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rgbClr val="006484"/>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baseline="0">
          <a:solidFill>
            <a:srgbClr val="006484"/>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E9CBE5D-51C0-4655-A3FA-E3B24AF5B7D0}" type="datetimeFigureOut">
              <a:rPr lang="en-US" smtClean="0"/>
              <a:t>12/2/2021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8633F86-103C-41E1-AFF8-8E8D72018797}" type="slidenum">
              <a:rPr lang="en-US" smtClean="0"/>
              <a:t>‹#›</a:t>
            </a:fld>
            <a:endParaRPr lang="en-US"/>
          </a:p>
        </p:txBody>
      </p:sp>
    </p:spTree>
    <p:extLst>
      <p:ext uri="{BB962C8B-B14F-4D97-AF65-F5344CB8AC3E}">
        <p14:creationId xmlns:p14="http://schemas.microsoft.com/office/powerpoint/2010/main" val="404260231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esign - bottom red bar">
            <a:extLst>
              <a:ext uri="{FF2B5EF4-FFF2-40B4-BE49-F238E27FC236}">
                <a16:creationId xmlns:a16="http://schemas.microsoft.com/office/drawing/2014/main" id="{D9D151DB-7DD8-D842-977E-FECB313BCE97}"/>
              </a:ext>
              <a:ext uri="{C183D7F6-B498-43B3-948B-1728B52AA6E4}">
                <adec:decorative xmlns="" xmlns:adec="http://schemas.microsoft.com/office/drawing/2017/decorative" val="1"/>
              </a:ext>
            </a:extLst>
          </p:cNvPr>
          <p:cNvSpPr/>
          <p:nvPr userDrawn="1"/>
        </p:nvSpPr>
        <p:spPr>
          <a:xfrm>
            <a:off x="0" y="6643818"/>
            <a:ext cx="12192000" cy="2141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Design - top red bar">
            <a:extLst>
              <a:ext uri="{FF2B5EF4-FFF2-40B4-BE49-F238E27FC236}">
                <a16:creationId xmlns:a16="http://schemas.microsoft.com/office/drawing/2014/main" id="{B3497321-634C-4549-B728-7F947D9C0EC8}"/>
              </a:ext>
              <a:ext uri="{C183D7F6-B498-43B3-948B-1728B52AA6E4}">
                <adec:decorative xmlns="" xmlns:adec="http://schemas.microsoft.com/office/drawing/2017/decorative" val="1"/>
              </a:ext>
            </a:extLst>
          </p:cNvPr>
          <p:cNvSpPr/>
          <p:nvPr userDrawn="1"/>
        </p:nvSpPr>
        <p:spPr>
          <a:xfrm>
            <a:off x="0" y="0"/>
            <a:ext cx="12192000" cy="1265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Text 2">
            <a:extLst>
              <a:ext uri="{FF2B5EF4-FFF2-40B4-BE49-F238E27FC236}">
                <a16:creationId xmlns:a16="http://schemas.microsoft.com/office/drawing/2014/main" id="{187FD729-CEB9-064B-B38B-D22258314435}"/>
              </a:ext>
            </a:extLst>
          </p:cNvPr>
          <p:cNvSpPr>
            <a:spLocks noGrp="1"/>
          </p:cNvSpPr>
          <p:nvPr>
            <p:ph type="body" idx="1"/>
          </p:nvPr>
        </p:nvSpPr>
        <p:spPr>
          <a:xfrm>
            <a:off x="333632" y="1361440"/>
            <a:ext cx="11610272" cy="4958080"/>
          </a:xfrm>
          <a:prstGeom prst="rect">
            <a:avLst/>
          </a:prstGeom>
        </p:spPr>
        <p:txBody>
          <a:bodyPr vert="horz" lIns="91440" tIns="45720" rIns="91440" bIns="45720" rtlCol="0">
            <a:normAutofit/>
          </a:bodyPr>
          <a:lstStyle/>
          <a:p>
            <a:pPr lvl="0"/>
            <a:r>
              <a:rPr lang="en-US" dirty="0"/>
              <a:t>First level text</a:t>
            </a:r>
          </a:p>
          <a:p>
            <a:pPr lvl="1"/>
            <a:r>
              <a:rPr lang="en-US" dirty="0"/>
              <a:t>Second level text</a:t>
            </a:r>
          </a:p>
        </p:txBody>
      </p:sp>
      <p:sp>
        <p:nvSpPr>
          <p:cNvPr id="2" name="Title 1">
            <a:extLst>
              <a:ext uri="{FF2B5EF4-FFF2-40B4-BE49-F238E27FC236}">
                <a16:creationId xmlns:a16="http://schemas.microsoft.com/office/drawing/2014/main" id="{891B1F61-17F5-7040-A87A-D41228614BA1}"/>
              </a:ext>
            </a:extLst>
          </p:cNvPr>
          <p:cNvSpPr>
            <a:spLocks noGrp="1"/>
          </p:cNvSpPr>
          <p:nvPr>
            <p:ph type="title"/>
          </p:nvPr>
        </p:nvSpPr>
        <p:spPr>
          <a:xfrm>
            <a:off x="1777585" y="130025"/>
            <a:ext cx="10166319" cy="1069266"/>
          </a:xfrm>
          <a:prstGeom prst="rect">
            <a:avLst/>
          </a:prstGeom>
        </p:spPr>
        <p:txBody>
          <a:bodyPr vert="horz" lIns="91440" tIns="45720" rIns="91440" bIns="45720" rtlCol="0" anchor="ctr">
            <a:normAutofit/>
          </a:bodyPr>
          <a:lstStyle/>
          <a:p>
            <a:r>
              <a:rPr lang="en-US" dirty="0"/>
              <a:t>Slide Title</a:t>
            </a:r>
          </a:p>
        </p:txBody>
      </p:sp>
      <p:pic>
        <p:nvPicPr>
          <p:cNvPr id="8" name="Monogram" descr="FSDB Monogram">
            <a:extLst>
              <a:ext uri="{FF2B5EF4-FFF2-40B4-BE49-F238E27FC236}">
                <a16:creationId xmlns:a16="http://schemas.microsoft.com/office/drawing/2014/main" id="{2BEB6AB5-1731-4F4E-AEBB-33E89A7789A4}"/>
              </a:ext>
            </a:extLst>
          </p:cNvPr>
          <p:cNvPicPr>
            <a:picLocks noChangeAspect="1"/>
          </p:cNvPicPr>
          <p:nvPr userDrawn="1"/>
        </p:nvPicPr>
        <p:blipFill>
          <a:blip r:embed="rId6"/>
          <a:stretch>
            <a:fillRect/>
          </a:stretch>
        </p:blipFill>
        <p:spPr>
          <a:xfrm>
            <a:off x="333632" y="3434"/>
            <a:ext cx="1195857" cy="1195857"/>
          </a:xfrm>
          <a:prstGeom prst="rect">
            <a:avLst/>
          </a:prstGeom>
        </p:spPr>
      </p:pic>
    </p:spTree>
    <p:extLst>
      <p:ext uri="{BB962C8B-B14F-4D97-AF65-F5344CB8AC3E}">
        <p14:creationId xmlns:p14="http://schemas.microsoft.com/office/powerpoint/2010/main" val="121131248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Lst>
  <p:txStyles>
    <p:titleStyle>
      <a:lvl1pPr algn="l" defTabSz="914400" rtl="0" eaLnBrk="1" latinLnBrk="0" hangingPunct="1">
        <a:lnSpc>
          <a:spcPct val="90000"/>
        </a:lnSpc>
        <a:spcBef>
          <a:spcPct val="0"/>
        </a:spcBef>
        <a:buNone/>
        <a:defRPr sz="4400" b="1" i="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Clr>
          <a:srgbClr val="C00000"/>
        </a:buClr>
        <a:buSzPct val="80000"/>
        <a:buFont typeface="Wingdings" pitchFamily="2" charset="2"/>
        <a:buChar char="§"/>
        <a:defRPr sz="3200" b="1" kern="1200">
          <a:solidFill>
            <a:srgbClr val="002060"/>
          </a:solidFill>
          <a:latin typeface="+mn-lt"/>
          <a:ea typeface="+mn-ea"/>
          <a:cs typeface="+mn-cs"/>
        </a:defRPr>
      </a:lvl1pPr>
      <a:lvl2pPr marL="685800" indent="-228600" algn="l" defTabSz="914400" rtl="0" eaLnBrk="1" latinLnBrk="0" hangingPunct="1">
        <a:lnSpc>
          <a:spcPct val="120000"/>
        </a:lnSpc>
        <a:spcBef>
          <a:spcPts val="500"/>
        </a:spcBef>
        <a:buClr>
          <a:srgbClr val="C00000"/>
        </a:buClr>
        <a:buFont typeface="Arial" panose="020B0604020202020204" pitchFamily="34" charset="0"/>
        <a:buChar char="•"/>
        <a:defRPr sz="2800" b="1"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12/2/2021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58604600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E8313-86CB-4640-905A-51D5BF76B5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17CE08-5EFC-43BD-9B49-30AEE8DBA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197A8-CFD0-40FD-AE47-7FB975577E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D11F7-22B1-40B4-82A9-E5300577CCA9}" type="datetimeFigureOut">
              <a:rPr lang="en-US" smtClean="0"/>
              <a:t>12/2/2021</a:t>
            </a:fld>
            <a:endParaRPr lang="en-US"/>
          </a:p>
        </p:txBody>
      </p:sp>
      <p:sp>
        <p:nvSpPr>
          <p:cNvPr id="5" name="Footer Placeholder 4">
            <a:extLst>
              <a:ext uri="{FF2B5EF4-FFF2-40B4-BE49-F238E27FC236}">
                <a16:creationId xmlns:a16="http://schemas.microsoft.com/office/drawing/2014/main" id="{D9F1CD03-B96C-4DDE-A77E-E76ED1B5A7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5705D0-0208-488B-823C-E14208CF3F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061A3-D1F1-4D13-BBB2-D304DCE84434}" type="slidenum">
              <a:rPr lang="en-US" smtClean="0"/>
              <a:t>‹#›</a:t>
            </a:fld>
            <a:endParaRPr lang="en-US"/>
          </a:p>
        </p:txBody>
      </p:sp>
    </p:spTree>
    <p:extLst>
      <p:ext uri="{BB962C8B-B14F-4D97-AF65-F5344CB8AC3E}">
        <p14:creationId xmlns:p14="http://schemas.microsoft.com/office/powerpoint/2010/main" val="255438735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1160EA64-D806-43AC-9DF2-F8C432F32B4C}" type="datetimeFigureOut">
              <a:rPr lang="en-US" smtClean="0"/>
              <a:t>12/2/2021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69761295"/>
      </p:ext>
    </p:extLst>
  </p:cSld>
  <p:clrMap bg1="dk1" tx1="lt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A7F1CA9-BED2-4756-8AEF-E0F68B0488B6}" type="datetime1">
              <a:rPr lang="en-US" smtClean="0"/>
              <a:pPr/>
              <a:t>12/2/2021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dirty="0"/>
              <a:t>Teach a Course</a:t>
            </a: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0025001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4FC05-9E2B-7A4F-A0D8-235C322AC3AF}" type="datetimeFigureOut">
              <a:rPr lang="en-US" smtClean="0"/>
              <a:t>12/2/2021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60A01-5906-5D48-9826-42AA2225B7D1}" type="slidenum">
              <a:rPr lang="en-US" smtClean="0"/>
              <a:t>‹#›</a:t>
            </a:fld>
            <a:endParaRPr lang="en-US"/>
          </a:p>
        </p:txBody>
      </p:sp>
    </p:spTree>
    <p:extLst>
      <p:ext uri="{BB962C8B-B14F-4D97-AF65-F5344CB8AC3E}">
        <p14:creationId xmlns:p14="http://schemas.microsoft.com/office/powerpoint/2010/main" val="156240407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12/2/2021</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9635420"/>
      </p:ext>
    </p:extLst>
  </p:cSld>
  <p:clrMap bg1="dk1" tx1="lt1" bg2="dk2" tx2="lt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1600" y="304800"/>
            <a:ext cx="690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06400" y="1535114"/>
            <a:ext cx="112776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3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latin typeface="Arial" charset="0"/>
            </a:endParaRPr>
          </a:p>
        </p:txBody>
      </p:sp>
      <p:sp>
        <p:nvSpPr>
          <p:cNvPr id="513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latin typeface="Arial" charset="0"/>
            </a:endParaRPr>
          </a:p>
        </p:txBody>
      </p:sp>
      <p:sp>
        <p:nvSpPr>
          <p:cNvPr id="513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BB5788FE-9616-4CB0-B03C-DF2B6D46D8DB}" type="slidenum">
              <a:rPr lang="en-US">
                <a:solidFill>
                  <a:srgbClr val="000000"/>
                </a:solidFill>
                <a:latin typeface="Arial" charset="0"/>
              </a:rPr>
              <a:pPr fontAlgn="base">
                <a:spcBef>
                  <a:spcPct val="0"/>
                </a:spcBef>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170847062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3600">
          <a:solidFill>
            <a:srgbClr val="064584"/>
          </a:solidFill>
          <a:latin typeface="+mj-lt"/>
          <a:ea typeface="+mj-ea"/>
          <a:cs typeface="+mj-cs"/>
        </a:defRPr>
      </a:lvl1pPr>
      <a:lvl2pPr algn="ctr" rtl="0" eaLnBrk="0" fontAlgn="base" hangingPunct="0">
        <a:spcBef>
          <a:spcPct val="0"/>
        </a:spcBef>
        <a:spcAft>
          <a:spcPct val="0"/>
        </a:spcAft>
        <a:defRPr sz="3600">
          <a:solidFill>
            <a:srgbClr val="064584"/>
          </a:solidFill>
          <a:latin typeface="Impact" pitchFamily="34" charset="0"/>
        </a:defRPr>
      </a:lvl2pPr>
      <a:lvl3pPr algn="ctr" rtl="0" eaLnBrk="0" fontAlgn="base" hangingPunct="0">
        <a:spcBef>
          <a:spcPct val="0"/>
        </a:spcBef>
        <a:spcAft>
          <a:spcPct val="0"/>
        </a:spcAft>
        <a:defRPr sz="3600">
          <a:solidFill>
            <a:srgbClr val="064584"/>
          </a:solidFill>
          <a:latin typeface="Impact" pitchFamily="34" charset="0"/>
        </a:defRPr>
      </a:lvl3pPr>
      <a:lvl4pPr algn="ctr" rtl="0" eaLnBrk="0" fontAlgn="base" hangingPunct="0">
        <a:spcBef>
          <a:spcPct val="0"/>
        </a:spcBef>
        <a:spcAft>
          <a:spcPct val="0"/>
        </a:spcAft>
        <a:defRPr sz="3600">
          <a:solidFill>
            <a:srgbClr val="064584"/>
          </a:solidFill>
          <a:latin typeface="Impact" pitchFamily="34" charset="0"/>
        </a:defRPr>
      </a:lvl4pPr>
      <a:lvl5pPr algn="ctr" rtl="0" eaLnBrk="0" fontAlgn="base" hangingPunct="0">
        <a:spcBef>
          <a:spcPct val="0"/>
        </a:spcBef>
        <a:spcAft>
          <a:spcPct val="0"/>
        </a:spcAft>
        <a:defRPr sz="3600">
          <a:solidFill>
            <a:srgbClr val="064584"/>
          </a:solidFill>
          <a:latin typeface="Impact" pitchFamily="34" charset="0"/>
        </a:defRPr>
      </a:lvl5pPr>
      <a:lvl6pPr marL="457200" algn="ctr" rtl="0" fontAlgn="base">
        <a:spcBef>
          <a:spcPct val="0"/>
        </a:spcBef>
        <a:spcAft>
          <a:spcPct val="0"/>
        </a:spcAft>
        <a:defRPr sz="3600">
          <a:solidFill>
            <a:srgbClr val="064584"/>
          </a:solidFill>
          <a:latin typeface="Impact" pitchFamily="34" charset="0"/>
        </a:defRPr>
      </a:lvl6pPr>
      <a:lvl7pPr marL="914400" algn="ctr" rtl="0" fontAlgn="base">
        <a:spcBef>
          <a:spcPct val="0"/>
        </a:spcBef>
        <a:spcAft>
          <a:spcPct val="0"/>
        </a:spcAft>
        <a:defRPr sz="3600">
          <a:solidFill>
            <a:srgbClr val="064584"/>
          </a:solidFill>
          <a:latin typeface="Impact" pitchFamily="34" charset="0"/>
        </a:defRPr>
      </a:lvl7pPr>
      <a:lvl8pPr marL="1371600" algn="ctr" rtl="0" fontAlgn="base">
        <a:spcBef>
          <a:spcPct val="0"/>
        </a:spcBef>
        <a:spcAft>
          <a:spcPct val="0"/>
        </a:spcAft>
        <a:defRPr sz="3600">
          <a:solidFill>
            <a:srgbClr val="064584"/>
          </a:solidFill>
          <a:latin typeface="Impact" pitchFamily="34" charset="0"/>
        </a:defRPr>
      </a:lvl8pPr>
      <a:lvl9pPr marL="1828800" algn="ctr" rtl="0" fontAlgn="base">
        <a:spcBef>
          <a:spcPct val="0"/>
        </a:spcBef>
        <a:spcAft>
          <a:spcPct val="0"/>
        </a:spcAft>
        <a:defRPr sz="3600">
          <a:solidFill>
            <a:srgbClr val="064584"/>
          </a:solidFill>
          <a:latin typeface="Impact" pitchFamily="34" charset="0"/>
        </a:defRPr>
      </a:lvl9pPr>
    </p:titleStyle>
    <p:bodyStyle>
      <a:lvl1pPr marL="342900" indent="-342900" algn="l" rtl="0" eaLnBrk="0" fontAlgn="base" hangingPunct="0">
        <a:spcBef>
          <a:spcPct val="20000"/>
        </a:spcBef>
        <a:spcAft>
          <a:spcPct val="0"/>
        </a:spcAft>
        <a:buClr>
          <a:srgbClr val="00668A"/>
        </a:buClr>
        <a:buChar char="•"/>
        <a:defRPr sz="2400" b="1">
          <a:solidFill>
            <a:srgbClr val="064584"/>
          </a:solidFill>
          <a:latin typeface="+mn-lt"/>
          <a:ea typeface="+mn-ea"/>
          <a:cs typeface="+mn-cs"/>
        </a:defRPr>
      </a:lvl1pPr>
      <a:lvl2pPr marL="742950" indent="-285750" algn="l" rtl="0" eaLnBrk="0" fontAlgn="base" hangingPunct="0">
        <a:spcBef>
          <a:spcPct val="20000"/>
        </a:spcBef>
        <a:spcAft>
          <a:spcPct val="0"/>
        </a:spcAft>
        <a:buClr>
          <a:srgbClr val="00668A"/>
        </a:buClr>
        <a:buChar char="•"/>
        <a:defRPr sz="2000" b="1">
          <a:solidFill>
            <a:srgbClr val="064584"/>
          </a:solidFill>
          <a:latin typeface="+mn-lt"/>
        </a:defRPr>
      </a:lvl2pPr>
      <a:lvl3pPr marL="1143000" indent="-228600" algn="l" rtl="0" eaLnBrk="0" fontAlgn="base" hangingPunct="0">
        <a:spcBef>
          <a:spcPct val="20000"/>
        </a:spcBef>
        <a:spcAft>
          <a:spcPct val="0"/>
        </a:spcAft>
        <a:buClr>
          <a:srgbClr val="00668A"/>
        </a:buClr>
        <a:buChar char="•"/>
        <a:defRPr b="1">
          <a:solidFill>
            <a:srgbClr val="064584"/>
          </a:solidFill>
          <a:latin typeface="+mn-lt"/>
        </a:defRPr>
      </a:lvl3pPr>
      <a:lvl4pPr marL="1600200" indent="-228600" algn="l" rtl="0" eaLnBrk="0" fontAlgn="base" hangingPunct="0">
        <a:spcBef>
          <a:spcPct val="20000"/>
        </a:spcBef>
        <a:spcAft>
          <a:spcPct val="0"/>
        </a:spcAft>
        <a:buClr>
          <a:srgbClr val="00668A"/>
        </a:buClr>
        <a:buChar char="•"/>
        <a:defRPr sz="1600" b="1">
          <a:solidFill>
            <a:srgbClr val="064584"/>
          </a:solidFill>
          <a:latin typeface="+mn-lt"/>
        </a:defRPr>
      </a:lvl4pPr>
      <a:lvl5pPr marL="2057400" indent="-228600" algn="l" rtl="0" eaLnBrk="0" fontAlgn="base" hangingPunct="0">
        <a:spcBef>
          <a:spcPct val="20000"/>
        </a:spcBef>
        <a:spcAft>
          <a:spcPct val="0"/>
        </a:spcAft>
        <a:buClr>
          <a:srgbClr val="00668A"/>
        </a:buClr>
        <a:buChar char="•"/>
        <a:defRPr sz="1600" b="1">
          <a:solidFill>
            <a:srgbClr val="064584"/>
          </a:solidFill>
          <a:latin typeface="+mn-lt"/>
        </a:defRPr>
      </a:lvl5pPr>
      <a:lvl6pPr marL="2514600" indent="-228600" algn="l" rtl="0" fontAlgn="base">
        <a:spcBef>
          <a:spcPct val="20000"/>
        </a:spcBef>
        <a:spcAft>
          <a:spcPct val="0"/>
        </a:spcAft>
        <a:buClr>
          <a:srgbClr val="00668A"/>
        </a:buClr>
        <a:buChar char="•"/>
        <a:defRPr sz="1600" b="1">
          <a:solidFill>
            <a:srgbClr val="064584"/>
          </a:solidFill>
          <a:latin typeface="+mn-lt"/>
        </a:defRPr>
      </a:lvl6pPr>
      <a:lvl7pPr marL="2971800" indent="-228600" algn="l" rtl="0" fontAlgn="base">
        <a:spcBef>
          <a:spcPct val="20000"/>
        </a:spcBef>
        <a:spcAft>
          <a:spcPct val="0"/>
        </a:spcAft>
        <a:buClr>
          <a:srgbClr val="00668A"/>
        </a:buClr>
        <a:buChar char="•"/>
        <a:defRPr sz="1600" b="1">
          <a:solidFill>
            <a:srgbClr val="064584"/>
          </a:solidFill>
          <a:latin typeface="+mn-lt"/>
        </a:defRPr>
      </a:lvl7pPr>
      <a:lvl8pPr marL="3429000" indent="-228600" algn="l" rtl="0" fontAlgn="base">
        <a:spcBef>
          <a:spcPct val="20000"/>
        </a:spcBef>
        <a:spcAft>
          <a:spcPct val="0"/>
        </a:spcAft>
        <a:buClr>
          <a:srgbClr val="00668A"/>
        </a:buClr>
        <a:buChar char="•"/>
        <a:defRPr sz="1600" b="1">
          <a:solidFill>
            <a:srgbClr val="064584"/>
          </a:solidFill>
          <a:latin typeface="+mn-lt"/>
        </a:defRPr>
      </a:lvl8pPr>
      <a:lvl9pPr marL="3886200" indent="-228600" algn="l" rtl="0" fontAlgn="base">
        <a:spcBef>
          <a:spcPct val="20000"/>
        </a:spcBef>
        <a:spcAft>
          <a:spcPct val="0"/>
        </a:spcAft>
        <a:buClr>
          <a:srgbClr val="00668A"/>
        </a:buClr>
        <a:buChar char="•"/>
        <a:defRPr sz="1600" b="1">
          <a:solidFill>
            <a:srgbClr val="06458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3697267"/>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D2FFA-5CD0-3343-AC6A-C7B4D4512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C5CD02-268D-B342-B302-BD3ED92A61D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376D0-F81F-EE49-8CC9-BFB11523D69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877D6A2-3E44-8148-9B01-5F43954C4B0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44C0DA-CDA1-B74D-AB41-DBCA153F52D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314692929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966788"/>
            <a:ext cx="10515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906589"/>
            <a:ext cx="105156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9" name="Text Placeholder 2"/>
          <p:cNvSpPr txBox="1">
            <a:spLocks/>
          </p:cNvSpPr>
          <p:nvPr/>
        </p:nvSpPr>
        <p:spPr>
          <a:xfrm>
            <a:off x="838200" y="6400800"/>
            <a:ext cx="10515600" cy="387350"/>
          </a:xfrm>
          <a:prstGeom prst="rect">
            <a:avLst/>
          </a:prstGeom>
        </p:spPr>
        <p:txBody>
          <a:bodyPr anchor="b"/>
          <a:lstStyle>
            <a:lvl1pPr>
              <a:defRPr>
                <a:solidFill>
                  <a:schemeClr val="tx1"/>
                </a:solidFill>
                <a:latin typeface="Calibri" panose="020F0502020204030204" pitchFamily="34" charset="0"/>
                <a:cs typeface="Arial" panose="020B0604020202020204" pitchFamily="34" charset="0"/>
              </a:defRPr>
            </a:lvl1pPr>
            <a:lvl2pPr marL="685800" indent="-22860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spcBef>
                <a:spcPts val="1000"/>
              </a:spcBef>
              <a:buFont typeface="Arial" panose="020B0604020202020204" pitchFamily="34" charset="0"/>
              <a:buNone/>
              <a:defRPr/>
            </a:pPr>
            <a:r>
              <a:rPr lang="en-US" altLang="en-US" sz="1200" b="1">
                <a:solidFill>
                  <a:srgbClr val="262A63"/>
                </a:solidFill>
                <a:latin typeface="Arial" panose="020B0604020202020204" pitchFamily="34" charset="0"/>
                <a:hlinkClick r:id="rId18"/>
              </a:rPr>
              <a:t>www.FLDOE.org</a:t>
            </a:r>
            <a:endParaRPr lang="en-US" altLang="en-US" sz="1200" b="1">
              <a:solidFill>
                <a:srgbClr val="262A63"/>
              </a:solidFill>
              <a:latin typeface="Arial" panose="020B0604020202020204" pitchFamily="34" charset="0"/>
            </a:endParaRPr>
          </a:p>
        </p:txBody>
      </p:sp>
      <p:cxnSp>
        <p:nvCxnSpPr>
          <p:cNvPr id="11" name="Straight Connector 10"/>
          <p:cNvCxnSpPr/>
          <p:nvPr/>
        </p:nvCxnSpPr>
        <p:spPr>
          <a:xfrm flipH="1">
            <a:off x="0" y="6711950"/>
            <a:ext cx="48768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30" name="Picture 1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379385" y="19050"/>
            <a:ext cx="343323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H="1">
            <a:off x="1" y="442913"/>
            <a:ext cx="4135967"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051800" y="442913"/>
            <a:ext cx="414020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315200" y="6711950"/>
            <a:ext cx="48768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
        <p:nvSpPr>
          <p:cNvPr id="1034" name="TextBox 9"/>
          <p:cNvSpPr txBox="1">
            <a:spLocks noChangeArrowheads="1"/>
          </p:cNvSpPr>
          <p:nvPr/>
        </p:nvSpPr>
        <p:spPr bwMode="auto">
          <a:xfrm>
            <a:off x="11504085" y="6324600"/>
            <a:ext cx="63923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fld id="{2460EFD8-3F4F-49EF-AAB9-96A0B0CCB35B}" type="slidenum">
              <a:rPr lang="en-US" altLang="en-US" sz="1600" smtClean="0">
                <a:solidFill>
                  <a:srgbClr val="7F7F7F"/>
                </a:solidFill>
              </a:rPr>
              <a:pPr eaLnBrk="1" hangingPunct="1">
                <a:defRPr/>
              </a:pPr>
              <a:t>‹#›</a:t>
            </a:fld>
            <a:endParaRPr lang="en-US" altLang="en-US" sz="1600">
              <a:solidFill>
                <a:srgbClr val="7F7F7F"/>
              </a:solidFill>
            </a:endParaRPr>
          </a:p>
        </p:txBody>
      </p:sp>
    </p:spTree>
    <p:extLst>
      <p:ext uri="{BB962C8B-B14F-4D97-AF65-F5344CB8AC3E}">
        <p14:creationId xmlns:p14="http://schemas.microsoft.com/office/powerpoint/2010/main" val="21579490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p:txStyles>
    <p:titleStyle>
      <a:lvl1pPr algn="l" rtl="0" eaLnBrk="0" fontAlgn="base" hangingPunct="0">
        <a:lnSpc>
          <a:spcPct val="90000"/>
        </a:lnSpc>
        <a:spcBef>
          <a:spcPct val="0"/>
        </a:spcBef>
        <a:spcAft>
          <a:spcPct val="0"/>
        </a:spcAft>
        <a:defRPr lang="en-US" sz="3200" b="1" kern="1200">
          <a:solidFill>
            <a:srgbClr val="262A63"/>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3200" b="1">
          <a:solidFill>
            <a:srgbClr val="262A63"/>
          </a:solidFill>
          <a:latin typeface="Calibri" charset="0"/>
        </a:defRPr>
      </a:lvl2pPr>
      <a:lvl3pPr algn="l" rtl="0" eaLnBrk="0" fontAlgn="base" hangingPunct="0">
        <a:lnSpc>
          <a:spcPct val="90000"/>
        </a:lnSpc>
        <a:spcBef>
          <a:spcPct val="0"/>
        </a:spcBef>
        <a:spcAft>
          <a:spcPct val="0"/>
        </a:spcAft>
        <a:defRPr sz="3200" b="1">
          <a:solidFill>
            <a:srgbClr val="262A63"/>
          </a:solidFill>
          <a:latin typeface="Calibri" charset="0"/>
        </a:defRPr>
      </a:lvl3pPr>
      <a:lvl4pPr algn="l" rtl="0" eaLnBrk="0" fontAlgn="base" hangingPunct="0">
        <a:lnSpc>
          <a:spcPct val="90000"/>
        </a:lnSpc>
        <a:spcBef>
          <a:spcPct val="0"/>
        </a:spcBef>
        <a:spcAft>
          <a:spcPct val="0"/>
        </a:spcAft>
        <a:defRPr sz="3200" b="1">
          <a:solidFill>
            <a:srgbClr val="262A63"/>
          </a:solidFill>
          <a:latin typeface="Calibri" charset="0"/>
        </a:defRPr>
      </a:lvl4pPr>
      <a:lvl5pPr algn="l" rtl="0" eaLnBrk="0" fontAlgn="base" hangingPunct="0">
        <a:lnSpc>
          <a:spcPct val="90000"/>
        </a:lnSpc>
        <a:spcBef>
          <a:spcPct val="0"/>
        </a:spcBef>
        <a:spcAft>
          <a:spcPct val="0"/>
        </a:spcAft>
        <a:defRPr sz="3200" b="1">
          <a:solidFill>
            <a:srgbClr val="262A63"/>
          </a:solidFill>
          <a:latin typeface="Calibri" charset="0"/>
        </a:defRPr>
      </a:lvl5pPr>
      <a:lvl6pPr marL="457200" algn="l" rtl="0" fontAlgn="base">
        <a:lnSpc>
          <a:spcPct val="90000"/>
        </a:lnSpc>
        <a:spcBef>
          <a:spcPct val="0"/>
        </a:spcBef>
        <a:spcAft>
          <a:spcPct val="0"/>
        </a:spcAft>
        <a:defRPr sz="3200" b="1">
          <a:solidFill>
            <a:srgbClr val="262A63"/>
          </a:solidFill>
          <a:latin typeface="Calibri" charset="0"/>
        </a:defRPr>
      </a:lvl6pPr>
      <a:lvl7pPr marL="914400" algn="l" rtl="0" fontAlgn="base">
        <a:lnSpc>
          <a:spcPct val="90000"/>
        </a:lnSpc>
        <a:spcBef>
          <a:spcPct val="0"/>
        </a:spcBef>
        <a:spcAft>
          <a:spcPct val="0"/>
        </a:spcAft>
        <a:defRPr sz="3200" b="1">
          <a:solidFill>
            <a:srgbClr val="262A63"/>
          </a:solidFill>
          <a:latin typeface="Calibri" charset="0"/>
        </a:defRPr>
      </a:lvl7pPr>
      <a:lvl8pPr marL="1371600" algn="l" rtl="0" fontAlgn="base">
        <a:lnSpc>
          <a:spcPct val="90000"/>
        </a:lnSpc>
        <a:spcBef>
          <a:spcPct val="0"/>
        </a:spcBef>
        <a:spcAft>
          <a:spcPct val="0"/>
        </a:spcAft>
        <a:defRPr sz="3200" b="1">
          <a:solidFill>
            <a:srgbClr val="262A63"/>
          </a:solidFill>
          <a:latin typeface="Calibri" charset="0"/>
        </a:defRPr>
      </a:lvl8pPr>
      <a:lvl9pPr marL="1828800" algn="l" rtl="0" fontAlgn="base">
        <a:lnSpc>
          <a:spcPct val="90000"/>
        </a:lnSpc>
        <a:spcBef>
          <a:spcPct val="0"/>
        </a:spcBef>
        <a:spcAft>
          <a:spcPct val="0"/>
        </a:spcAft>
        <a:defRPr sz="3200" b="1">
          <a:solidFill>
            <a:srgbClr val="262A63"/>
          </a:solidFill>
          <a:latin typeface="Calibri" charset="0"/>
        </a:defRPr>
      </a:lvl9pPr>
    </p:titleStyle>
    <p:bodyStyle>
      <a:lvl1pPr marL="228600" indent="-228600" algn="l" rtl="0" eaLnBrk="0" fontAlgn="base" hangingPunct="0">
        <a:lnSpc>
          <a:spcPct val="90000"/>
        </a:lnSpc>
        <a:spcBef>
          <a:spcPts val="1000"/>
        </a:spcBef>
        <a:spcAft>
          <a:spcPct val="0"/>
        </a:spcAft>
        <a:buClr>
          <a:srgbClr val="262A63"/>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Clr>
          <a:srgbClr val="00689B"/>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Clr>
          <a:srgbClr val="00A88D"/>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371600" algn="l" rtl="0" eaLnBrk="0" fontAlgn="base" hangingPunct="0">
        <a:lnSpc>
          <a:spcPct val="90000"/>
        </a:lnSpc>
        <a:spcBef>
          <a:spcPts val="500"/>
        </a:spcBef>
        <a:spcAft>
          <a:spcPct val="0"/>
        </a:spcAft>
        <a:buClr>
          <a:srgbClr val="9CB63C"/>
        </a:buClr>
        <a:buFont typeface="Arial" panose="020B0604020202020204" pitchFamily="34" charset="0"/>
        <a:defRPr sz="2000" kern="1200">
          <a:solidFill>
            <a:schemeClr val="tx1"/>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Clr>
          <a:srgbClr val="CD9D2C"/>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90144"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41326903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myearlysteps.com/" TargetMode="External"/><Relationship Id="rId5" Type="http://schemas.openxmlformats.org/officeDocument/2006/relationships/image" Target="../media/image43.jp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josefinamuro99@gmail.com" TargetMode="External"/><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44.jpeg"/><Relationship Id="rId5" Type="http://schemas.openxmlformats.org/officeDocument/2006/relationships/hyperlink" Target="https://fndusa.org/" TargetMode="External"/><Relationship Id="rId4" Type="http://schemas.openxmlformats.org/officeDocument/2006/relationships/hyperlink" Target="mailto:josefina@fndfl.org"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diagramColors" Target="../diagrams/colors1.xml"/><Relationship Id="rId11" Type="http://schemas.openxmlformats.org/officeDocument/2006/relationships/image" Target="../media/image49.svg"/><Relationship Id="rId5" Type="http://schemas.openxmlformats.org/officeDocument/2006/relationships/diagramQuickStyle" Target="../diagrams/quickStyle1.xml"/><Relationship Id="rId10" Type="http://schemas.openxmlformats.org/officeDocument/2006/relationships/image" Target="../media/image47.png"/><Relationship Id="rId4" Type="http://schemas.openxmlformats.org/officeDocument/2006/relationships/diagramLayout" Target="../diagrams/layout1.xml"/><Relationship Id="rId9"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10.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10.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www.flcic.org/" TargetMode="External"/><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95.xml"/><Relationship Id="rId6" Type="http://schemas.openxmlformats.org/officeDocument/2006/relationships/image" Target="../media/image53.jpeg"/><Relationship Id="rId5" Type="http://schemas.openxmlformats.org/officeDocument/2006/relationships/hyperlink" Target="http://www.ddwaitlistfl.org/" TargetMode="External"/><Relationship Id="rId4" Type="http://schemas.openxmlformats.org/officeDocument/2006/relationships/hyperlink" Target="http://www.inclusionflorida.org/"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4.xml"/><Relationship Id="rId1" Type="http://schemas.openxmlformats.org/officeDocument/2006/relationships/tags" Target="../tags/tag1.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hyperlink" Target="https://www.fsdbk12.org/outreach" TargetMode="External"/><Relationship Id="rId2" Type="http://schemas.openxmlformats.org/officeDocument/2006/relationships/notesSlide" Target="../notesSlides/notesSlide23.xml"/><Relationship Id="rId1" Type="http://schemas.openxmlformats.org/officeDocument/2006/relationships/slideLayout" Target="../slideLayouts/slideLayout36.xml"/><Relationship Id="rId5" Type="http://schemas.openxmlformats.org/officeDocument/2006/relationships/image" Target="../media/image56.png"/><Relationship Id="rId4" Type="http://schemas.openxmlformats.org/officeDocument/2006/relationships/hyperlink" Target="https://www.fsdbk12.org/parent-service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hyperlink" Target="http://www.fldeafblind.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www.fimcvi.org/" TargetMode="External"/><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hyperlink" Target="https://www.fimcvi.org/events/What-to-Do-if-You-Are-Working-with-a-Student-Who-is-Blind-or-Visually-Impaired"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hyperlink" Target="https://www.fimcvi.org/past-events-1" TargetMode="External"/><Relationship Id="rId4" Type="http://schemas.openxmlformats.org/officeDocument/2006/relationships/hyperlink" Target="https://www.fimcvi.org/events/UEBOnline-Math%2FScienc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imcvi.org/events" TargetMode="External"/><Relationship Id="rId2" Type="http://schemas.openxmlformats.org/officeDocument/2006/relationships/hyperlink" Target="https://www.fimcvi.org/florida-braille-challenge"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mailto:aaizzo@pasco.k12.fl.us" TargetMode="External"/><Relationship Id="rId2" Type="http://schemas.openxmlformats.org/officeDocument/2006/relationships/notesSlide" Target="../notesSlides/notesSlide27.xml"/><Relationship Id="rId1" Type="http://schemas.openxmlformats.org/officeDocument/2006/relationships/slideLayout" Target="../slideLayouts/slideLayout70.xml"/><Relationship Id="rId6" Type="http://schemas.openxmlformats.org/officeDocument/2006/relationships/image" Target="../media/image58.jpeg"/><Relationship Id="rId5" Type="http://schemas.openxmlformats.org/officeDocument/2006/relationships/hyperlink" Target="http://www.pasco.k12.fl.us/interpreter" TargetMode="External"/><Relationship Id="rId4" Type="http://schemas.openxmlformats.org/officeDocument/2006/relationships/hyperlink" Target="mailto:jfrancis@pasco.k12.fl.u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hyperlink" Target="https://urldefense.proofpoint.com/v2/url?u=https-3A__ryu.pasco.k12.fl.us_do-2Dmform_view.php-3Fid-3D103533&amp;d=DwMGaQ&amp;c=sJ6xIWYx-zLMB3EPkvcnVg&amp;r=anuwBCMoF2EhfJjLtss0jb43u0O7nwHZ0O8Ny8Bh688&amp;m=yBAq7bm3rtZ3Vt1ppMePZzsli9tTv0zTTdh41VAl9nE&amp;s=grkaaObW0FJcBcasCNSwoJ1guxkGUccgvFDfSCIC1Uw&amp;e=" TargetMode="External"/><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hyperlink" Target="https://deafblind.ufl.edu/2021/12/01/ncdb-at-work/" TargetMode="External"/><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hyperlink" Target="https://www.nationaldb.org/for-state-deaf-blind-projects/support-from-ncdb/plc/" TargetMode="External"/><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hyperlink" Target="https://nationaldb.org/products/transition-recommendations" TargetMode="External"/><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nationaldb.org/products/ready-tool" TargetMode="External"/><Relationship Id="rId2" Type="http://schemas.openxmlformats.org/officeDocument/2006/relationships/notesSlide" Target="../notesSlides/notesSlide34.xml"/><Relationship Id="rId1" Type="http://schemas.openxmlformats.org/officeDocument/2006/relationships/slideLayout" Target="../slideLayouts/slideLayout60.xml"/><Relationship Id="rId4" Type="http://schemas.openxmlformats.org/officeDocument/2006/relationships/hyperlink" Target="https://nationaldb.org/pages/show/his-best-life-a-young-mans-transition-to-adulthood"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nationaldb.org/covid-resources/" TargetMode="External"/><Relationship Id="rId7" Type="http://schemas.openxmlformats.org/officeDocument/2006/relationships/hyperlink" Target="https://www.nationaldb.org/updates/establishing-routines-at-home/" TargetMode="External"/><Relationship Id="rId2" Type="http://schemas.openxmlformats.org/officeDocument/2006/relationships/notesSlide" Target="../notesSlides/notesSlide35.xml"/><Relationship Id="rId1" Type="http://schemas.openxmlformats.org/officeDocument/2006/relationships/slideLayout" Target="../slideLayouts/slideLayout60.xml"/><Relationship Id="rId6" Type="http://schemas.openxmlformats.org/officeDocument/2006/relationships/hyperlink" Target="https://www.nationaldb.org/updates/ncdb-professional-development-series-deaf-blind-strategies/" TargetMode="External"/><Relationship Id="rId5" Type="http://schemas.openxmlformats.org/officeDocument/2006/relationships/hyperlink" Target="https://www.nationaldb.org/activities-at-home/" TargetMode="External"/><Relationship Id="rId4" Type="http://schemas.openxmlformats.org/officeDocument/2006/relationships/hyperlink" Target="https://www.nationaldb.org/for-families/family-topics/"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mailto:mvdiaz@dicaptafoundation.org" TargetMode="External"/><Relationship Id="rId3" Type="http://schemas.openxmlformats.org/officeDocument/2006/relationships/image" Target="../media/image60.jpeg"/><Relationship Id="rId7" Type="http://schemas.openxmlformats.org/officeDocument/2006/relationships/hyperlink" Target="https://dicaptafoundation.org/" TargetMode="External"/><Relationship Id="rId2" Type="http://schemas.openxmlformats.org/officeDocument/2006/relationships/notesSlide" Target="../notesSlides/notesSlide36.xml"/><Relationship Id="rId1" Type="http://schemas.openxmlformats.org/officeDocument/2006/relationships/slideLayout" Target="../slideLayouts/slideLayout96.xml"/><Relationship Id="rId6" Type="http://schemas.openxmlformats.org/officeDocument/2006/relationships/hyperlink" Target="https://www.dicapta.com/" TargetMode="External"/><Relationship Id="rId5" Type="http://schemas.openxmlformats.org/officeDocument/2006/relationships/image" Target="../media/image62.png"/><Relationship Id="rId4" Type="http://schemas.openxmlformats.org/officeDocument/2006/relationships/image" Target="../media/image61.tif"/><Relationship Id="rId9" Type="http://schemas.openxmlformats.org/officeDocument/2006/relationships/hyperlink" Target="mailto:ocollazos@dicaptafoundation.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08.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0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gocc4all.dicaptafoundation.org/" TargetMode="External"/></Relationships>
</file>

<file path=ppt/slides/_rels/slide4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9.xml"/><Relationship Id="rId1" Type="http://schemas.openxmlformats.org/officeDocument/2006/relationships/slideLayout" Target="../slideLayouts/slideLayout110.xml"/><Relationship Id="rId6" Type="http://schemas.openxmlformats.org/officeDocument/2006/relationships/audio" Target="NULL"/><Relationship Id="rId5" Type="http://schemas.openxmlformats.org/officeDocument/2006/relationships/image" Target="../media/image69.png"/><Relationship Id="rId4" Type="http://schemas.openxmlformats.org/officeDocument/2006/relationships/hyperlink" Target="https://www.helenkeller.org/hknc" TargetMode="External"/></Relationships>
</file>

<file path=ppt/slides/_rels/slide46.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bin"/><Relationship Id="rId2" Type="http://schemas.openxmlformats.org/officeDocument/2006/relationships/notesSlide" Target="../notesSlides/notesSlide40.xml"/><Relationship Id="rId1" Type="http://schemas.openxmlformats.org/officeDocument/2006/relationships/slideLayout" Target="../slideLayouts/slideLayout110.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hyperlink" Target="https://www.rmtcdhh.org/" TargetMode="External"/><Relationship Id="rId2" Type="http://schemas.openxmlformats.org/officeDocument/2006/relationships/notesSlide" Target="../notesSlides/notesSlide41.xml"/><Relationship Id="rId1" Type="http://schemas.openxmlformats.org/officeDocument/2006/relationships/slideLayout" Target="../slideLayouts/slideLayout1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3" Type="http://schemas.openxmlformats.org/officeDocument/2006/relationships/hyperlink" Target="http://www.florida-card.org/" TargetMode="External"/><Relationship Id="rId2" Type="http://schemas.openxmlformats.org/officeDocument/2006/relationships/notesSlide" Target="../notesSlides/notesSlide43.xml"/><Relationship Id="rId1" Type="http://schemas.openxmlformats.org/officeDocument/2006/relationships/slideLayout" Target="../slideLayouts/slideLayout129.xml"/><Relationship Id="rId6" Type="http://schemas.openxmlformats.org/officeDocument/2006/relationships/image" Target="../media/image74.png"/><Relationship Id="rId5" Type="http://schemas.openxmlformats.org/officeDocument/2006/relationships/hyperlink" Target="http://www.facebook.com/UFCARD" TargetMode="External"/><Relationship Id="rId4" Type="http://schemas.openxmlformats.org/officeDocument/2006/relationships/hyperlink" Target="http://card.ufl.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28.xml"/></Relationships>
</file>

<file path=ppt/slides/_rels/slide51.xml.rels><?xml version="1.0" encoding="UTF-8" standalone="yes"?>
<Relationships xmlns="http://schemas.openxmlformats.org/package/2006/relationships"><Relationship Id="rId2" Type="http://schemas.openxmlformats.org/officeDocument/2006/relationships/hyperlink" Target="https://cardconference.info/" TargetMode="External"/><Relationship Id="rId1" Type="http://schemas.openxmlformats.org/officeDocument/2006/relationships/slideLayout" Target="../slideLayouts/slideLayout128.xml"/></Relationships>
</file>

<file path=ppt/slides/_rels/slide52.xml.rels><?xml version="1.0" encoding="UTF-8" standalone="yes"?>
<Relationships xmlns="http://schemas.openxmlformats.org/package/2006/relationships"><Relationship Id="rId3" Type="http://schemas.openxmlformats.org/officeDocument/2006/relationships/hyperlink" Target="http://project10.info/TrainingPublications.php#NS104" TargetMode="External"/><Relationship Id="rId2" Type="http://schemas.openxmlformats.org/officeDocument/2006/relationships/notesSlide" Target="../notesSlides/notesSlide45.xml"/><Relationship Id="rId1" Type="http://schemas.openxmlformats.org/officeDocument/2006/relationships/slideLayout" Target="../slideLayouts/slideLayout14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46.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156.xml"/><Relationship Id="rId6" Type="http://schemas.openxmlformats.org/officeDocument/2006/relationships/image" Target="../media/image77.png"/><Relationship Id="rId5"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72.xml"/><Relationship Id="rId5" Type="http://schemas.openxmlformats.org/officeDocument/2006/relationships/hyperlink" Target="http://www.facebook.com/fsdbpip/" TargetMode="External"/><Relationship Id="rId4" Type="http://schemas.openxmlformats.org/officeDocument/2006/relationships/hyperlink" Target="https://www.fsdbk12.org/"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3.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173.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catoj@fsdbk12.org" TargetMode="External"/><Relationship Id="rId2" Type="http://schemas.openxmlformats.org/officeDocument/2006/relationships/notesSlide" Target="../notesSlides/notesSlide52.xml"/><Relationship Id="rId1" Type="http://schemas.openxmlformats.org/officeDocument/2006/relationships/slideLayout" Target="../slideLayouts/slideLayout174.xml"/><Relationship Id="rId5" Type="http://schemas.openxmlformats.org/officeDocument/2006/relationships/image" Target="../media/image82.jpeg"/><Relationship Id="rId4" Type="http://schemas.openxmlformats.org/officeDocument/2006/relationships/hyperlink" Target="mailto:carrk@fsdbk12.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rehabworks.org/" TargetMode="External"/><Relationship Id="rId2" Type="http://schemas.openxmlformats.org/officeDocument/2006/relationships/notesSlide" Target="../notesSlides/notesSlide6.xml"/><Relationship Id="rId1" Type="http://schemas.openxmlformats.org/officeDocument/2006/relationships/slideLayout" Target="../slideLayouts/slideLayout48.xml"/><Relationship Id="rId5" Type="http://schemas.openxmlformats.org/officeDocument/2006/relationships/hyperlink" Target="mailto:stevie.fenton@vr.fldoe.org" TargetMode="External"/><Relationship Id="rId4" Type="http://schemas.openxmlformats.org/officeDocument/2006/relationships/hyperlink" Target="mailto:cecil.bradley@vr.fldoe.org"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3.xml"/><Relationship Id="rId1" Type="http://schemas.openxmlformats.org/officeDocument/2006/relationships/slideLayout" Target="../slideLayouts/slideLayout176.xml"/><Relationship Id="rId5" Type="http://schemas.openxmlformats.org/officeDocument/2006/relationships/image" Target="../media/image86.jpg"/><Relationship Id="rId4" Type="http://schemas.openxmlformats.org/officeDocument/2006/relationships/image" Target="../media/image85.jpg"/></Relationships>
</file>

<file path=ppt/slides/_rels/slide6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4.xml"/><Relationship Id="rId1" Type="http://schemas.openxmlformats.org/officeDocument/2006/relationships/slideLayout" Target="../slideLayouts/slideLayout179.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79.xml"/><Relationship Id="rId4" Type="http://schemas.openxmlformats.org/officeDocument/2006/relationships/image" Target="../media/image8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6255"/>
            <a:ext cx="9144000" cy="4385043"/>
          </a:xfrm>
        </p:spPr>
        <p:txBody>
          <a:bodyPr>
            <a:normAutofit/>
          </a:bodyPr>
          <a:lstStyle/>
          <a:p>
            <a:r>
              <a:rPr lang="en-US" sz="4800" dirty="0"/>
              <a:t>Florida &amp; Virgin Islands Deaf-Blind Collaborative</a:t>
            </a:r>
            <a:br>
              <a:rPr lang="en-US" sz="4800" dirty="0"/>
            </a:br>
            <a:r>
              <a:rPr lang="en-US" sz="4800" dirty="0"/>
              <a:t>Advisory Board Meeting</a:t>
            </a:r>
            <a:br>
              <a:rPr lang="en-US" sz="4800" dirty="0"/>
            </a:br>
            <a:r>
              <a:rPr lang="en-US" sz="3100" b="1" dirty="0"/>
              <a:t>December 3, 2021</a:t>
            </a:r>
            <a:br>
              <a:rPr lang="en-US" sz="3100" b="1" dirty="0"/>
            </a:br>
            <a:r>
              <a:rPr lang="en-US" sz="3100" b="1" dirty="0"/>
              <a:t/>
            </a:r>
            <a:br>
              <a:rPr lang="en-US" sz="3100" b="1" dirty="0"/>
            </a:br>
            <a:r>
              <a:rPr lang="en-US" sz="3200" b="1" dirty="0"/>
              <a:t>VIRTUAL MEETING</a:t>
            </a:r>
          </a:p>
        </p:txBody>
      </p:sp>
      <p:pic>
        <p:nvPicPr>
          <p:cNvPr id="5" name="Picture 4" descr="UF University of Florida&#10;The Foundation for the Gator Nation" title="Logo for UF"/>
          <p:cNvPicPr>
            <a:picLocks noChangeAspect="1"/>
          </p:cNvPicPr>
          <p:nvPr/>
        </p:nvPicPr>
        <p:blipFill>
          <a:blip r:embed="rId3"/>
          <a:stretch>
            <a:fillRect/>
          </a:stretch>
        </p:blipFill>
        <p:spPr>
          <a:xfrm>
            <a:off x="8737599" y="5579011"/>
            <a:ext cx="2717369" cy="754746"/>
          </a:xfrm>
          <a:prstGeom prst="rect">
            <a:avLst/>
          </a:prstGeom>
        </p:spPr>
      </p:pic>
      <p:pic>
        <p:nvPicPr>
          <p:cNvPr id="3" name="Picture 2" descr="square trim in blue and orange. Inside of the square it says, &quot;Florida (written in orange) &amp; (written in blue, in the background, large enough to be taller than the F in Florida and sitting on the word collaborative) Virgin Islands (written in orange) Deaf-Blind (written in black in the middle of the square, larger than all of the other print) COLLABORATIVE (blue in all capital letters)&quot;" title="FL &amp; VI Logo"/>
          <p:cNvPicPr>
            <a:picLocks noChangeAspect="1"/>
          </p:cNvPicPr>
          <p:nvPr/>
        </p:nvPicPr>
        <p:blipFill>
          <a:blip r:embed="rId4"/>
          <a:stretch>
            <a:fillRect/>
          </a:stretch>
        </p:blipFill>
        <p:spPr>
          <a:xfrm>
            <a:off x="886691" y="3886134"/>
            <a:ext cx="2706254" cy="2447623"/>
          </a:xfrm>
          <a:prstGeom prst="rect">
            <a:avLst/>
          </a:prstGeom>
        </p:spPr>
      </p:pic>
    </p:spTree>
    <p:extLst>
      <p:ext uri="{BB962C8B-B14F-4D97-AF65-F5344CB8AC3E}">
        <p14:creationId xmlns:p14="http://schemas.microsoft.com/office/powerpoint/2010/main" val="2661137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800" dirty="0"/>
              <a:t>Florida VR DHHDB Collaboration</a:t>
            </a:r>
            <a:endParaRPr lang="en-US" dirty="0"/>
          </a:p>
        </p:txBody>
      </p:sp>
      <p:sp>
        <p:nvSpPr>
          <p:cNvPr id="3" name="Content Placeholder 2"/>
          <p:cNvSpPr>
            <a:spLocks noGrp="1"/>
          </p:cNvSpPr>
          <p:nvPr>
            <p:ph idx="1"/>
          </p:nvPr>
        </p:nvSpPr>
        <p:spPr>
          <a:xfrm>
            <a:off x="1502229" y="1295400"/>
            <a:ext cx="9144000" cy="4191000"/>
          </a:xfrm>
        </p:spPr>
        <p:txBody>
          <a:bodyPr/>
          <a:lstStyle/>
          <a:p>
            <a:pPr marL="0" indent="0">
              <a:buNone/>
            </a:pPr>
            <a:r>
              <a:rPr lang="en-US" sz="2550" b="0" dirty="0"/>
              <a:t>DHHDB Services maintain contacts with vendor interpreting agencies statewide</a:t>
            </a:r>
          </a:p>
          <a:p>
            <a:pPr lvl="1"/>
            <a:r>
              <a:rPr lang="en-US" sz="2550" b="0" dirty="0"/>
              <a:t>To secure interpreters meeting VR’s high standards and needs of customers who are DB.  </a:t>
            </a:r>
            <a:endParaRPr lang="en-US" sz="2550" dirty="0"/>
          </a:p>
          <a:p>
            <a:pPr marL="0" indent="0">
              <a:buNone/>
            </a:pPr>
            <a:r>
              <a:rPr lang="en-US" sz="2550" b="0" dirty="0"/>
              <a:t>VR continues to partner with DBS in serving dual-case Deafblind consumers.  </a:t>
            </a:r>
          </a:p>
          <a:p>
            <a:pPr lvl="1"/>
            <a:r>
              <a:rPr lang="en-US" sz="2550" b="0" dirty="0"/>
              <a:t>The DHHDB Services Program team and DBS Administrators meet at least quarterly to discuss joint cases, services, staff training, and issues impacting customers who are DB.</a:t>
            </a:r>
          </a:p>
        </p:txBody>
      </p:sp>
    </p:spTree>
    <p:extLst>
      <p:ext uri="{BB962C8B-B14F-4D97-AF65-F5344CB8AC3E}">
        <p14:creationId xmlns:p14="http://schemas.microsoft.com/office/powerpoint/2010/main" val="4223397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sz="2800" dirty="0"/>
              <a:t>Florida VR DHHDB Collaboration</a:t>
            </a:r>
            <a:endParaRPr lang="en-US" sz="2800" dirty="0"/>
          </a:p>
        </p:txBody>
      </p:sp>
      <p:sp>
        <p:nvSpPr>
          <p:cNvPr id="7" name="Content Placeholder 6"/>
          <p:cNvSpPr>
            <a:spLocks noGrp="1"/>
          </p:cNvSpPr>
          <p:nvPr>
            <p:ph sz="half" idx="2"/>
          </p:nvPr>
        </p:nvSpPr>
        <p:spPr>
          <a:xfrm>
            <a:off x="1513114" y="1371600"/>
            <a:ext cx="9296400" cy="4025900"/>
          </a:xfrm>
        </p:spPr>
        <p:txBody>
          <a:bodyPr/>
          <a:lstStyle/>
          <a:p>
            <a:pPr marL="0" indent="0">
              <a:buNone/>
            </a:pPr>
            <a:r>
              <a:rPr lang="en-US" sz="2500" b="0" dirty="0"/>
              <a:t>The DHHDB Services team continues regular contacts with David </a:t>
            </a:r>
            <a:r>
              <a:rPr lang="en-US" sz="2500" b="0" dirty="0" err="1"/>
              <a:t>Volper</a:t>
            </a:r>
            <a:r>
              <a:rPr lang="en-US" sz="2500" b="0" dirty="0"/>
              <a:t>, HKNC Regional Representative, and HKNC’s soon-to-be-hired Deafblind Specialist. </a:t>
            </a:r>
          </a:p>
          <a:p>
            <a:pPr lvl="1"/>
            <a:r>
              <a:rPr lang="en-US" sz="2500" b="0" dirty="0"/>
              <a:t>HKNC provides consults on DB cases, evaluations/training, and staff training</a:t>
            </a:r>
          </a:p>
          <a:p>
            <a:pPr lvl="1"/>
            <a:r>
              <a:rPr lang="en-US" sz="2500" b="0" dirty="0"/>
              <a:t>HKNC is a VR Vendor to provide employment services to VR customers who are DB  </a:t>
            </a:r>
          </a:p>
          <a:p>
            <a:pPr marL="0" indent="0">
              <a:buNone/>
            </a:pPr>
            <a:r>
              <a:rPr lang="en-US" sz="2500" b="0" dirty="0"/>
              <a:t>VR continues to collaborate with other state government agencies and community programs to expand services to individuals, including DB.</a:t>
            </a:r>
          </a:p>
        </p:txBody>
      </p:sp>
    </p:spTree>
    <p:extLst>
      <p:ext uri="{BB962C8B-B14F-4D97-AF65-F5344CB8AC3E}">
        <p14:creationId xmlns:p14="http://schemas.microsoft.com/office/powerpoint/2010/main" val="3352624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38225" y="2181225"/>
            <a:ext cx="10629900" cy="4332431"/>
          </a:xfrm>
        </p:spPr>
        <p:txBody>
          <a:bodyPr vert="horz" lIns="91440" tIns="45720" rIns="91440" bIns="45720" rtlCol="0" anchor="t">
            <a:noAutofit/>
          </a:bodyPr>
          <a:lstStyle/>
          <a:p>
            <a:r>
              <a:rPr lang="en-US" sz="2800" dirty="0">
                <a:cs typeface="Calibri Light"/>
              </a:rPr>
              <a:t/>
            </a:r>
            <a:br>
              <a:rPr lang="en-US" sz="2800" dirty="0">
                <a:cs typeface="Calibri Light"/>
              </a:rPr>
            </a:br>
            <a:r>
              <a:rPr lang="en-US" sz="2800" dirty="0">
                <a:cs typeface="Calibri Light"/>
              </a:rPr>
              <a:t>Our mission is to maximize independence and provide employment opportunities for person who are blind or visually impaired of all ages.</a:t>
            </a:r>
          </a:p>
          <a:p>
            <a:r>
              <a:rPr lang="en-US" sz="2800" dirty="0">
                <a:cs typeface="Calibri Light"/>
              </a:rPr>
              <a:t>Early Intervention services to children 0-6</a:t>
            </a:r>
          </a:p>
          <a:p>
            <a:r>
              <a:rPr lang="en-US" sz="2800" dirty="0">
                <a:cs typeface="Calibri Light"/>
              </a:rPr>
              <a:t>Transition/Pre-employment to teens 13-22</a:t>
            </a:r>
          </a:p>
          <a:p>
            <a:r>
              <a:rPr lang="en-US" sz="2800" dirty="0">
                <a:cs typeface="Calibri Light"/>
              </a:rPr>
              <a:t>Independent Living Training / Assistive Technology Training / Vocational Evaluation / Job Placement and Supported Employment to Adults</a:t>
            </a:r>
          </a:p>
          <a:p>
            <a:r>
              <a:rPr lang="en-US" sz="2800" dirty="0">
                <a:cs typeface="Calibri Light"/>
              </a:rPr>
              <a:t>Magnifiers and More Store</a:t>
            </a:r>
            <a:endParaRPr lang="en-US" sz="2800" dirty="0">
              <a:cs typeface="Calibri"/>
            </a:endParaRPr>
          </a:p>
        </p:txBody>
      </p:sp>
      <p:pic>
        <p:nvPicPr>
          <p:cNvPr id="5" name="Picture 4" descr="left side has drawing of a lighthouse: the base is blue with a yellow light on top. on the right side are the words:, &quot;Lighthouse for the Blind &amp; Low Vision Guiding to Independence&quot;" title="logo for Lighthouse for the Blind &amp; Low Vis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725" y="344344"/>
            <a:ext cx="3943960" cy="1620538"/>
          </a:xfrm>
          <a:prstGeom prst="rect">
            <a:avLst/>
          </a:prstGeom>
        </p:spPr>
      </p:pic>
      <p:sp>
        <p:nvSpPr>
          <p:cNvPr id="4" name="TextBox 3">
            <a:extLst>
              <a:ext uri="{FF2B5EF4-FFF2-40B4-BE49-F238E27FC236}">
                <a16:creationId xmlns:a16="http://schemas.microsoft.com/office/drawing/2014/main" id="{D4B37D1B-67C5-4425-B678-934DFF9BD46D}"/>
              </a:ext>
            </a:extLst>
          </p:cNvPr>
          <p:cNvSpPr txBox="1"/>
          <p:nvPr/>
        </p:nvSpPr>
        <p:spPr>
          <a:xfrm>
            <a:off x="5086350" y="344344"/>
            <a:ext cx="6553200" cy="1815882"/>
          </a:xfrm>
          <a:prstGeom prst="rect">
            <a:avLst/>
          </a:prstGeom>
          <a:noFill/>
        </p:spPr>
        <p:txBody>
          <a:bodyPr wrap="square" rtlCol="0">
            <a:spAutoFit/>
          </a:bodyPr>
          <a:lstStyle/>
          <a:p>
            <a:pPr algn="ctr"/>
            <a:r>
              <a:rPr lang="en-US" sz="2800" dirty="0">
                <a:cs typeface="Calibri Light"/>
              </a:rPr>
              <a:t>Lighthouse for the Blind &amp; Low Vision</a:t>
            </a:r>
            <a:br>
              <a:rPr lang="en-US" sz="2800" dirty="0">
                <a:cs typeface="Calibri Light"/>
              </a:rPr>
            </a:br>
            <a:r>
              <a:rPr lang="en-US" sz="2800" dirty="0">
                <a:cs typeface="Calibri Light"/>
              </a:rPr>
              <a:t>(Tampa Lighthouse for the Blind)</a:t>
            </a:r>
          </a:p>
          <a:p>
            <a:pPr algn="ctr"/>
            <a:r>
              <a:rPr lang="en-US" sz="2800" dirty="0">
                <a:cs typeface="Calibri Light"/>
              </a:rPr>
              <a:t>1106 W. Platt Street, Tampa, FL</a:t>
            </a:r>
            <a:br>
              <a:rPr lang="en-US" sz="2800" dirty="0">
                <a:cs typeface="Calibri Light"/>
              </a:rPr>
            </a:br>
            <a:r>
              <a:rPr lang="en-US" sz="2800" dirty="0">
                <a:cs typeface="Calibri Light"/>
              </a:rPr>
              <a:t>206 Avenue D NW, Winter Haven, FL</a:t>
            </a:r>
            <a:endParaRPr lang="en-US" sz="2800" dirty="0"/>
          </a:p>
        </p:txBody>
      </p:sp>
      <p:sp>
        <p:nvSpPr>
          <p:cNvPr id="2" name="Title 1">
            <a:extLst>
              <a:ext uri="{FF2B5EF4-FFF2-40B4-BE49-F238E27FC236}">
                <a16:creationId xmlns:a16="http://schemas.microsoft.com/office/drawing/2014/main" id="{A3A6D67A-3840-480D-9648-80248802767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Lighthouse for the blind and low vision</a:t>
            </a:r>
          </a:p>
        </p:txBody>
      </p:sp>
    </p:spTree>
    <p:extLst>
      <p:ext uri="{BB962C8B-B14F-4D97-AF65-F5344CB8AC3E}">
        <p14:creationId xmlns:p14="http://schemas.microsoft.com/office/powerpoint/2010/main" val="3001030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7706-47B1-4C7E-B4DF-53DA858C07FE}"/>
              </a:ext>
            </a:extLst>
          </p:cNvPr>
          <p:cNvSpPr>
            <a:spLocks noGrp="1"/>
          </p:cNvSpPr>
          <p:nvPr>
            <p:ph type="title"/>
          </p:nvPr>
        </p:nvSpPr>
        <p:spPr>
          <a:xfrm>
            <a:off x="838200" y="365126"/>
            <a:ext cx="10515600" cy="1040888"/>
          </a:xfrm>
        </p:spPr>
        <p:txBody>
          <a:bodyPr/>
          <a:lstStyle/>
          <a:p>
            <a:r>
              <a:rPr lang="en-US" dirty="0">
                <a:cs typeface="Calibri Light"/>
              </a:rPr>
              <a:t>Lighthouse Updates</a:t>
            </a:r>
            <a:endParaRPr lang="en-US" dirty="0"/>
          </a:p>
        </p:txBody>
      </p:sp>
      <p:sp>
        <p:nvSpPr>
          <p:cNvPr id="3" name="Content Placeholder 2">
            <a:extLst>
              <a:ext uri="{FF2B5EF4-FFF2-40B4-BE49-F238E27FC236}">
                <a16:creationId xmlns:a16="http://schemas.microsoft.com/office/drawing/2014/main" id="{C57F9E07-8672-4DE1-8826-A5830B8A16AF}"/>
              </a:ext>
            </a:extLst>
          </p:cNvPr>
          <p:cNvSpPr>
            <a:spLocks noGrp="1"/>
          </p:cNvSpPr>
          <p:nvPr>
            <p:ph idx="1"/>
          </p:nvPr>
        </p:nvSpPr>
        <p:spPr>
          <a:xfrm>
            <a:off x="838200" y="1720645"/>
            <a:ext cx="10041082" cy="5034116"/>
          </a:xfrm>
        </p:spPr>
        <p:txBody>
          <a:bodyPr vert="horz" lIns="91440" tIns="45720" rIns="91440" bIns="45720" rtlCol="0" anchor="t">
            <a:normAutofit/>
          </a:bodyPr>
          <a:lstStyle/>
          <a:p>
            <a:r>
              <a:rPr lang="en-US" dirty="0">
                <a:cs typeface="Calibri"/>
              </a:rPr>
              <a:t>Celebrating our 81st year of service</a:t>
            </a:r>
          </a:p>
          <a:p>
            <a:r>
              <a:rPr lang="en-US" dirty="0">
                <a:cs typeface="Calibri"/>
              </a:rPr>
              <a:t>55 employees between two locations</a:t>
            </a:r>
          </a:p>
          <a:p>
            <a:r>
              <a:rPr lang="en-US" dirty="0">
                <a:cs typeface="Calibri"/>
              </a:rPr>
              <a:t>Services returned to face-to-face in August.  </a:t>
            </a:r>
            <a:br>
              <a:rPr lang="en-US" dirty="0">
                <a:cs typeface="Calibri"/>
              </a:rPr>
            </a:br>
            <a:r>
              <a:rPr lang="en-US" dirty="0">
                <a:cs typeface="Calibri"/>
              </a:rPr>
              <a:t>Some individuals are still asking for virtual services.</a:t>
            </a:r>
          </a:p>
          <a:p>
            <a:r>
              <a:rPr lang="en-US" dirty="0">
                <a:cs typeface="Calibri"/>
              </a:rPr>
              <a:t>Providing one-to-one job placement and job saves and Orientation and Mobility.  The store is open!</a:t>
            </a:r>
          </a:p>
          <a:p>
            <a:r>
              <a:rPr lang="en-US" dirty="0">
                <a:cs typeface="Calibri"/>
              </a:rPr>
              <a:t>Services are provided to individuals who are deaf or hard of hearing through Division of Blind Services and Division of Vocational Rehabilitation.</a:t>
            </a:r>
          </a:p>
          <a:p>
            <a:r>
              <a:rPr lang="en-US" dirty="0">
                <a:cs typeface="Calibri"/>
              </a:rPr>
              <a:t>Staff are certified as CVRT or COMS or CATIS or TVI</a:t>
            </a:r>
          </a:p>
        </p:txBody>
      </p:sp>
    </p:spTree>
    <p:extLst>
      <p:ext uri="{BB962C8B-B14F-4D97-AF65-F5344CB8AC3E}">
        <p14:creationId xmlns:p14="http://schemas.microsoft.com/office/powerpoint/2010/main" val="3948575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D25F302-27C5-414F-97F8-6EA0A6C028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logo of UF University of Florida Department of Pediatric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502" y="1351762"/>
            <a:ext cx="3510140" cy="710803"/>
          </a:xfrm>
          <a:prstGeom prst="rect">
            <a:avLst/>
          </a:prstGeom>
        </p:spPr>
      </p:pic>
      <p:pic>
        <p:nvPicPr>
          <p:cNvPr id="9" name="Picture 8" descr="photo of Doris Tellado, Family Resource Specialist">
            <a:extLst>
              <a:ext uri="{FF2B5EF4-FFF2-40B4-BE49-F238E27FC236}">
                <a16:creationId xmlns:a16="http://schemas.microsoft.com/office/drawing/2014/main" id="{0F610533-0C31-47E7-B7E8-28FCCA2B9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1776" y="2644134"/>
            <a:ext cx="2069614" cy="1552211"/>
          </a:xfrm>
          <a:prstGeom prst="rect">
            <a:avLst/>
          </a:prstGeom>
        </p:spPr>
      </p:pic>
      <p:pic>
        <p:nvPicPr>
          <p:cNvPr id="7" name="Picture 6" descr="blue and green logo shows baby shoes and reads: early st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201" y="4357212"/>
            <a:ext cx="3058543" cy="1552211"/>
          </a:xfrm>
          <a:prstGeom prst="rect">
            <a:avLst/>
          </a:prstGeom>
          <a:solidFill>
            <a:schemeClr val="accent2"/>
          </a:solidFill>
        </p:spPr>
      </p:pic>
      <p:sp>
        <p:nvSpPr>
          <p:cNvPr id="16" name="Freeform: Shape 15">
            <a:extLst>
              <a:ext uri="{FF2B5EF4-FFF2-40B4-BE49-F238E27FC236}">
                <a16:creationId xmlns:a16="http://schemas.microsoft.com/office/drawing/2014/main" id="{041C67D0-A496-4B86-BF61-263FF9EFD7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7">
            <a:extLst>
              <a:ext uri="{FF2B5EF4-FFF2-40B4-BE49-F238E27FC236}">
                <a16:creationId xmlns:a16="http://schemas.microsoft.com/office/drawing/2014/main" id="{830A36F8-48C2-4842-A87B-8CE8DF4E7F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F451A30-466B-4996-9BA5-CD6ABCC6D5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364416" y="1085850"/>
            <a:ext cx="5989384" cy="501777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Doris Tellado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Family Resource Specialist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University of Florida, Department of Pediatrics, North Central Early Steps,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dtellado@peds.ufl.edu</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 Box 100296 Gainesville, FL 32610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Direct Line: 352.260.4629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Cell: 352.322.0441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Fax 352.294.8088|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Website </a:t>
            </a:r>
            <a:r>
              <a:rPr kumimoji="0" lang="en-US" sz="2800" b="0" i="0" u="sng"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hlinkClick r:id="rId6">
                  <a:extLst>
                    <a:ext uri="{A12FA001-AC4F-418D-AE19-62706E023703}">
                      <ahyp:hlinkClr xmlns="" xmlns:ahyp="http://schemas.microsoft.com/office/drawing/2018/hyperlinkcolor" val="tx"/>
                    </a:ext>
                  </a:extLst>
                </a:hlinkClick>
              </a:rPr>
              <a:t>www.myearlysteps.com</a:t>
            </a:r>
            <a:endPar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98FFE1F-56C3-4E4F-859D-5EEE9A0E65F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Early steps</a:t>
            </a:r>
          </a:p>
        </p:txBody>
      </p:sp>
    </p:spTree>
    <p:extLst>
      <p:ext uri="{BB962C8B-B14F-4D97-AF65-F5344CB8AC3E}">
        <p14:creationId xmlns:p14="http://schemas.microsoft.com/office/powerpoint/2010/main" val="1538843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81EA652-8C6A-4E69-BEB9-1708094745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Triangle 11">
            <a:extLst>
              <a:ext uri="{FF2B5EF4-FFF2-40B4-BE49-F238E27FC236}">
                <a16:creationId xmlns:a16="http://schemas.microsoft.com/office/drawing/2014/main" id="{5298780A-33B9-4EA2-8F67-DE68AD6284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id="{7F488E8B-4E1E-4402-8935-D4E6C02615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71A5F5E-F6A0-4000-BAD8-C1E73285948E}"/>
              </a:ext>
            </a:extLst>
          </p:cNvPr>
          <p:cNvSpPr/>
          <p:nvPr/>
        </p:nvSpPr>
        <p:spPr>
          <a:xfrm>
            <a:off x="657809" y="1406289"/>
            <a:ext cx="9069121" cy="4905593"/>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rPr>
              <a:t>Family</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rPr>
              <a:t>Parent of a constituent</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rPr>
              <a:t>Webinar series: Maria Bove Futures Planning</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rPr>
              <a:t>Story </a:t>
            </a:r>
            <a:r>
              <a:rPr kumimoji="0" lang="en-US" sz="2800" b="0" i="0" u="none" strike="noStrike" kern="1200" cap="none" spc="0" normalizeH="0" baseline="0" noProof="0" dirty="0" smtClean="0">
                <a:ln>
                  <a:noFill/>
                </a:ln>
                <a:solidFill>
                  <a:prstClr val="black"/>
                </a:solidFill>
                <a:effectLst/>
                <a:uLnTx/>
                <a:uFillTx/>
                <a:latin typeface="Calibri" panose="020F0502020204030204"/>
              </a:rPr>
              <a:t>Time</a:t>
            </a:r>
          </a:p>
          <a:p>
            <a:pPr marR="0" lvl="0" algn="l" defTabSz="914400" rtl="0" eaLnBrk="1" fontAlgn="auto" latinLnBrk="0" hangingPunct="1">
              <a:lnSpc>
                <a:spcPct val="90000"/>
              </a:lnSpc>
              <a:spcBef>
                <a:spcPts val="0"/>
              </a:spcBef>
              <a:spcAft>
                <a:spcPts val="600"/>
              </a:spcAft>
              <a:buClrTx/>
              <a:buSzTx/>
              <a:tabLst/>
              <a:defRPr/>
            </a:pPr>
            <a:endParaRPr lang="en-US" sz="2800" dirty="0">
              <a:solidFill>
                <a:prstClr val="black"/>
              </a:solidFill>
              <a:latin typeface="Calibri" panose="020F0502020204030204"/>
            </a:endParaRPr>
          </a:p>
          <a:p>
            <a:pPr lvl="0">
              <a:spcAft>
                <a:spcPts val="600"/>
              </a:spcAft>
              <a:defRPr/>
            </a:pPr>
            <a:r>
              <a:rPr lang="en-US" sz="2800" b="1" dirty="0">
                <a:solidFill>
                  <a:prstClr val="black"/>
                </a:solidFill>
              </a:rPr>
              <a:t>Family Leadership</a:t>
            </a:r>
          </a:p>
          <a:p>
            <a:pPr marL="457200" lvl="0" indent="-457200">
              <a:spcAft>
                <a:spcPts val="600"/>
              </a:spcAft>
              <a:buFont typeface="Arial" panose="020B0604020202020204" pitchFamily="34" charset="0"/>
              <a:buChar char="•"/>
              <a:defRPr/>
            </a:pPr>
            <a:r>
              <a:rPr lang="en-US" sz="2800" dirty="0">
                <a:solidFill>
                  <a:prstClr val="black"/>
                </a:solidFill>
              </a:rPr>
              <a:t>F2F Spanish Call</a:t>
            </a:r>
          </a:p>
          <a:p>
            <a:pPr marL="457200" lvl="0" indent="-457200">
              <a:spcAft>
                <a:spcPts val="600"/>
              </a:spcAft>
              <a:buFont typeface="Arial" panose="020B0604020202020204" pitchFamily="34" charset="0"/>
              <a:buChar char="•"/>
              <a:defRPr/>
            </a:pPr>
            <a:r>
              <a:rPr lang="en-US" sz="2800" dirty="0">
                <a:solidFill>
                  <a:prstClr val="black"/>
                </a:solidFill>
              </a:rPr>
              <a:t>Family Partners for the DeafBlind </a:t>
            </a:r>
          </a:p>
          <a:p>
            <a:pPr marL="457200" lvl="0" indent="-457200">
              <a:spcAft>
                <a:spcPts val="600"/>
              </a:spcAft>
              <a:buFont typeface="Arial" panose="020B0604020202020204" pitchFamily="34" charset="0"/>
              <a:buChar char="•"/>
              <a:defRPr/>
            </a:pPr>
            <a:r>
              <a:rPr lang="en-US" sz="2800" dirty="0">
                <a:solidFill>
                  <a:prstClr val="black"/>
                </a:solidFill>
              </a:rPr>
              <a:t>of Florida and U.S. Virgin Islands</a:t>
            </a:r>
          </a:p>
          <a:p>
            <a:pPr marL="457200" lvl="0" indent="-457200">
              <a:spcAft>
                <a:spcPts val="600"/>
              </a:spcAft>
              <a:buFont typeface="Arial" panose="020B0604020202020204" pitchFamily="34" charset="0"/>
              <a:buChar char="•"/>
              <a:defRPr/>
            </a:pPr>
            <a:r>
              <a:rPr lang="en-US" sz="2800" dirty="0">
                <a:solidFill>
                  <a:prstClr val="black"/>
                </a:solidFill>
              </a:rPr>
              <a:t>Florida Family Leaders Network (FFLN</a:t>
            </a:r>
            <a:r>
              <a:rPr lang="en-US" sz="2800" dirty="0" smtClean="0">
                <a:solidFill>
                  <a:prstClr val="black"/>
                </a:solidFill>
              </a:rPr>
              <a:t>)</a:t>
            </a:r>
            <a:endParaRPr lang="en-US" sz="2800" dirty="0">
              <a:solidFill>
                <a:prstClr val="black"/>
              </a:solidFill>
            </a:endParaRPr>
          </a:p>
        </p:txBody>
      </p:sp>
      <p:sp>
        <p:nvSpPr>
          <p:cNvPr id="6" name="TextBox 5">
            <a:extLst>
              <a:ext uri="{FF2B5EF4-FFF2-40B4-BE49-F238E27FC236}">
                <a16:creationId xmlns:a16="http://schemas.microsoft.com/office/drawing/2014/main" id="{894F58F0-1094-4CD0-AC92-AF787C2715C8}"/>
              </a:ext>
            </a:extLst>
          </p:cNvPr>
          <p:cNvSpPr txBox="1"/>
          <p:nvPr/>
        </p:nvSpPr>
        <p:spPr>
          <a:xfrm>
            <a:off x="657809" y="623274"/>
            <a:ext cx="10889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Early Steps Partnership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with FAVI Deaf-Blind Collaborative</a:t>
            </a:r>
          </a:p>
        </p:txBody>
      </p:sp>
      <p:sp>
        <p:nvSpPr>
          <p:cNvPr id="4" name="Title 3">
            <a:extLst>
              <a:ext uri="{FF2B5EF4-FFF2-40B4-BE49-F238E27FC236}">
                <a16:creationId xmlns:a16="http://schemas.microsoft.com/office/drawing/2014/main" id="{94E958DE-2427-4788-8C28-6241A09CB58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Early steps continued</a:t>
            </a:r>
          </a:p>
        </p:txBody>
      </p:sp>
    </p:spTree>
    <p:extLst>
      <p:ext uri="{BB962C8B-B14F-4D97-AF65-F5344CB8AC3E}">
        <p14:creationId xmlns:p14="http://schemas.microsoft.com/office/powerpoint/2010/main" val="4002359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81EA652-8C6A-4E69-BEB9-1708094745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Triangle 11">
            <a:extLst>
              <a:ext uri="{FF2B5EF4-FFF2-40B4-BE49-F238E27FC236}">
                <a16:creationId xmlns:a16="http://schemas.microsoft.com/office/drawing/2014/main" id="{5298780A-33B9-4EA2-8F67-DE68AD6284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id="{7F488E8B-4E1E-4402-8935-D4E6C02615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B3629E-A952-40C1-844F-30A7ABD61231}"/>
              </a:ext>
            </a:extLst>
          </p:cNvPr>
          <p:cNvSpPr/>
          <p:nvPr/>
        </p:nvSpPr>
        <p:spPr>
          <a:xfrm>
            <a:off x="1126245" y="2334400"/>
            <a:ext cx="8955015" cy="29084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Community Partnership</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Parent Calls with FAVI and FND</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Sharing information with Early Steps Family Resource Specialists and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State Parent Consultant</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Presenting Child Outcomes Summary training for FAVI and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other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community partners </a:t>
            </a:r>
          </a:p>
        </p:txBody>
      </p:sp>
      <p:sp>
        <p:nvSpPr>
          <p:cNvPr id="6" name="TextBox 5">
            <a:extLst>
              <a:ext uri="{FF2B5EF4-FFF2-40B4-BE49-F238E27FC236}">
                <a16:creationId xmlns:a16="http://schemas.microsoft.com/office/drawing/2014/main" id="{894F58F0-1094-4CD0-AC92-AF787C2715C8}"/>
              </a:ext>
            </a:extLst>
          </p:cNvPr>
          <p:cNvSpPr txBox="1"/>
          <p:nvPr/>
        </p:nvSpPr>
        <p:spPr>
          <a:xfrm>
            <a:off x="657285" y="1001467"/>
            <a:ext cx="10696515" cy="523220"/>
          </a:xfrm>
          <a:prstGeom prst="rect">
            <a:avLst/>
          </a:prstGeom>
          <a:noFill/>
        </p:spPr>
        <p:txBody>
          <a:bodyPr wrap="square" rtlCol="0">
            <a:spAutoFit/>
          </a:bodyPr>
          <a:lstStyle/>
          <a:p>
            <a:pPr lvl="0">
              <a:defRPr/>
            </a:pPr>
            <a:r>
              <a:rPr lang="en-US" sz="2800" b="1" dirty="0">
                <a:solidFill>
                  <a:prstClr val="black"/>
                </a:solidFill>
              </a:rPr>
              <a:t>Early Steps Partnership with FAVI Deaf-Blind </a:t>
            </a:r>
            <a:r>
              <a:rPr lang="en-US" sz="2800" b="1" dirty="0" smtClean="0">
                <a:solidFill>
                  <a:prstClr val="black"/>
                </a:solidFill>
              </a:rPr>
              <a:t>Collaborative continued</a:t>
            </a:r>
            <a:endParaRPr lang="en-US" sz="2800" b="1" dirty="0">
              <a:solidFill>
                <a:prstClr val="black"/>
              </a:solidFill>
            </a:endParaRPr>
          </a:p>
        </p:txBody>
      </p:sp>
      <p:sp>
        <p:nvSpPr>
          <p:cNvPr id="4" name="Title 3">
            <a:extLst>
              <a:ext uri="{FF2B5EF4-FFF2-40B4-BE49-F238E27FC236}">
                <a16:creationId xmlns:a16="http://schemas.microsoft.com/office/drawing/2014/main" id="{94E958DE-2427-4788-8C28-6241A09CB58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Early steps continued</a:t>
            </a:r>
          </a:p>
        </p:txBody>
      </p:sp>
    </p:spTree>
    <p:extLst>
      <p:ext uri="{BB962C8B-B14F-4D97-AF65-F5344CB8AC3E}">
        <p14:creationId xmlns:p14="http://schemas.microsoft.com/office/powerpoint/2010/main" val="1829443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084320" y="99066"/>
            <a:ext cx="2346960" cy="990600"/>
          </a:xfrm>
        </p:spPr>
        <p:txBody>
          <a:bodyPr/>
          <a:lstStyle/>
          <a:p>
            <a:r>
              <a:rPr lang="en-US" dirty="0"/>
              <a:t>FND</a:t>
            </a:r>
          </a:p>
        </p:txBody>
      </p:sp>
      <p:sp>
        <p:nvSpPr>
          <p:cNvPr id="3" name="Subtitle 2" descr="Josefina Gonzalez&#10;Parent training for POPIN (parent offering parent information)&#10;josefinamuro99@gmail.com josefina@fndfl.org&#10;https://fndusa.org/ &#10;(352) 362 7634&#10;" title="Josefina's contact information"/>
          <p:cNvSpPr>
            <a:spLocks noGrp="1"/>
          </p:cNvSpPr>
          <p:nvPr>
            <p:ph type="subTitle" idx="1"/>
          </p:nvPr>
        </p:nvSpPr>
        <p:spPr>
          <a:xfrm>
            <a:off x="7133773" y="2105957"/>
            <a:ext cx="4955166" cy="4752043"/>
          </a:xfrm>
        </p:spPr>
        <p:txBody>
          <a:bodyPr vert="horz" lIns="91440" tIns="45720" rIns="91440" bIns="45720" rtlCol="0" anchor="t">
            <a:noAutofit/>
          </a:bodyPr>
          <a:lstStyle/>
          <a:p>
            <a:pPr algn="l"/>
            <a:r>
              <a:rPr lang="en-US" sz="2800" dirty="0">
                <a:solidFill>
                  <a:srgbClr val="FFFFFF"/>
                </a:solidFill>
                <a:latin typeface="Courier New"/>
                <a:cs typeface="Courier New"/>
              </a:rPr>
              <a:t>Josefina Gonzalez</a:t>
            </a:r>
          </a:p>
          <a:p>
            <a:pPr algn="l"/>
            <a:r>
              <a:rPr lang="en-US" sz="2800" dirty="0">
                <a:solidFill>
                  <a:srgbClr val="FFFFFF"/>
                </a:solidFill>
                <a:latin typeface="Comic Sans MS"/>
              </a:rPr>
              <a:t>Parent training for POPIN (parent offering parent information)</a:t>
            </a:r>
          </a:p>
          <a:p>
            <a:pPr algn="l"/>
            <a:r>
              <a:rPr lang="en-US" sz="2800" dirty="0">
                <a:solidFill>
                  <a:srgbClr val="FFFFFF"/>
                </a:solidFill>
                <a:latin typeface="Calibri" panose="020F0502020204030204" pitchFamily="34" charset="0"/>
                <a:cs typeface="Calibri" panose="020F0502020204030204" pitchFamily="34" charset="0"/>
                <a:hlinkClick r:id="rId3"/>
              </a:rPr>
              <a:t>josefinamuro99@gmail.com</a:t>
            </a:r>
            <a:r>
              <a:rPr lang="en-US" sz="2800" dirty="0">
                <a:solidFill>
                  <a:srgbClr val="FFFFFF">
                    <a:alpha val="70000"/>
                  </a:srgbClr>
                </a:solidFill>
                <a:latin typeface="Calibri" panose="020F0502020204030204" pitchFamily="34" charset="0"/>
                <a:cs typeface="Calibri" panose="020F0502020204030204" pitchFamily="34" charset="0"/>
              </a:rPr>
              <a:t> </a:t>
            </a:r>
            <a:r>
              <a:rPr lang="en-US" sz="2800" dirty="0">
                <a:solidFill>
                  <a:srgbClr val="FFFFFF"/>
                </a:solidFill>
                <a:latin typeface="Calibri" panose="020F0502020204030204" pitchFamily="34" charset="0"/>
                <a:cs typeface="Calibri" panose="020F0502020204030204" pitchFamily="34" charset="0"/>
                <a:hlinkClick r:id="rId4"/>
              </a:rPr>
              <a:t>josefina@fndfl.org</a:t>
            </a:r>
            <a:endParaRPr lang="en-US" sz="2800" dirty="0">
              <a:solidFill>
                <a:srgbClr val="FFFFFF"/>
              </a:solidFill>
              <a:latin typeface="Calibri" panose="020F0502020204030204" pitchFamily="34" charset="0"/>
              <a:cs typeface="Calibri" panose="020F0502020204030204" pitchFamily="34" charset="0"/>
            </a:endParaRPr>
          </a:p>
          <a:p>
            <a:pPr algn="l"/>
            <a:r>
              <a:rPr lang="en-US" sz="2800" dirty="0">
                <a:solidFill>
                  <a:srgbClr val="FFFFFF"/>
                </a:solidFill>
                <a:latin typeface="Calibri" panose="020F0502020204030204" pitchFamily="34" charset="0"/>
                <a:cs typeface="Calibri" panose="020F0502020204030204" pitchFamily="34" charset="0"/>
                <a:hlinkClick r:id="rId5"/>
              </a:rPr>
              <a:t>https://fndusa.org/</a:t>
            </a:r>
            <a:r>
              <a:rPr lang="en-US" sz="2800" dirty="0">
                <a:solidFill>
                  <a:srgbClr val="FFFFFF"/>
                </a:solidFill>
                <a:latin typeface="Calibri" panose="020F0502020204030204" pitchFamily="34" charset="0"/>
                <a:cs typeface="Calibri" panose="020F0502020204030204" pitchFamily="34" charset="0"/>
              </a:rPr>
              <a:t> </a:t>
            </a:r>
          </a:p>
          <a:p>
            <a:pPr algn="l"/>
            <a:r>
              <a:rPr lang="en-US" sz="2800" dirty="0">
                <a:solidFill>
                  <a:srgbClr val="FFFFFF"/>
                </a:solidFill>
                <a:latin typeface="Calibri" panose="020F0502020204030204" pitchFamily="34" charset="0"/>
                <a:cs typeface="Calibri" panose="020F0502020204030204" pitchFamily="34" charset="0"/>
              </a:rPr>
              <a:t>(352) 362 7634</a:t>
            </a:r>
            <a:endParaRPr lang="en-US" sz="2800" dirty="0">
              <a:solidFill>
                <a:srgbClr val="FFFFFF">
                  <a:alpha val="70000"/>
                </a:srgbClr>
              </a:solidFill>
              <a:latin typeface="Calibri" panose="020F0502020204030204" pitchFamily="34" charset="0"/>
              <a:cs typeface="Calibri" panose="020F0502020204030204" pitchFamily="34" charset="0"/>
            </a:endParaRPr>
          </a:p>
        </p:txBody>
      </p:sp>
      <p:pic>
        <p:nvPicPr>
          <p:cNvPr id="13" name="Picture 13" descr="photo of Josephina's family&#10;&#10;A group of people posing for the camera&#10;&#10;Josefina, her husband, and two daughters">
            <a:extLst>
              <a:ext uri="{FF2B5EF4-FFF2-40B4-BE49-F238E27FC236}">
                <a16:creationId xmlns:a16="http://schemas.microsoft.com/office/drawing/2014/main" id="{5747AF1D-1D48-4F33-9083-4B3EE7CC3CED}"/>
              </a:ext>
            </a:extLst>
          </p:cNvPr>
          <p:cNvPicPr>
            <a:picLocks noChangeAspect="1"/>
          </p:cNvPicPr>
          <p:nvPr/>
        </p:nvPicPr>
        <p:blipFill rotWithShape="1">
          <a:blip r:embed="rId6"/>
          <a:srcRect t="6768" r="-2" b="16375"/>
          <a:stretch/>
        </p:blipFill>
        <p:spPr>
          <a:xfrm>
            <a:off x="297429" y="594366"/>
            <a:ext cx="5948805" cy="6095979"/>
          </a:xfrm>
          <a:custGeom>
            <a:avLst/>
            <a:gdLst/>
            <a:ahLst/>
            <a:cxnLst/>
            <a:rect l="l" t="t" r="r" b="b"/>
            <a:pathLst>
              <a:path w="5948805" h="6095979">
                <a:moveTo>
                  <a:pt x="1573832" y="765"/>
                </a:moveTo>
                <a:cubicBezTo>
                  <a:pt x="1940190" y="-10734"/>
                  <a:pt x="2329345" y="109280"/>
                  <a:pt x="2734663" y="238687"/>
                </a:cubicBezTo>
                <a:cubicBezTo>
                  <a:pt x="4118244" y="680647"/>
                  <a:pt x="5296697" y="1302752"/>
                  <a:pt x="5668316" y="3639516"/>
                </a:cubicBezTo>
                <a:cubicBezTo>
                  <a:pt x="5788298" y="4393559"/>
                  <a:pt x="5890546" y="5142244"/>
                  <a:pt x="5937022" y="5865869"/>
                </a:cubicBezTo>
                <a:lnTo>
                  <a:pt x="5948805" y="6095979"/>
                </a:lnTo>
                <a:lnTo>
                  <a:pt x="0" y="6095979"/>
                </a:lnTo>
                <a:lnTo>
                  <a:pt x="0" y="1621672"/>
                </a:lnTo>
                <a:lnTo>
                  <a:pt x="36310" y="1518814"/>
                </a:lnTo>
                <a:cubicBezTo>
                  <a:pt x="109805" y="1321982"/>
                  <a:pt x="192755" y="1133640"/>
                  <a:pt x="287891" y="956872"/>
                </a:cubicBezTo>
                <a:cubicBezTo>
                  <a:pt x="669453" y="247734"/>
                  <a:pt x="1102800" y="15549"/>
                  <a:pt x="1573832" y="765"/>
                </a:cubicBezTo>
                <a:close/>
              </a:path>
            </a:pathLst>
          </a:custGeom>
        </p:spPr>
      </p:pic>
      <p:pic>
        <p:nvPicPr>
          <p:cNvPr id="14" name="Picture 14" descr="Left side shows 35. There are olive branches surrounding the number 35. Below the 35 is the word, &quot;Anniversary&quot;. To the right is FND with a drawing of heart, the left side is blue and the right side is red. The sides have a circle above each side, making the heart look like the outline of two people with their heads touching. The middle of the heart has a gray circle and a wide line going straight down, looking like the outline of a child. Below the FND and drawing are the words, &quot;Family Network on Disabilities&quot; written in all capital red letters." title="Logo for Family Network on Disabilities">
            <a:extLst>
              <a:ext uri="{FF2B5EF4-FFF2-40B4-BE49-F238E27FC236}">
                <a16:creationId xmlns:a16="http://schemas.microsoft.com/office/drawing/2014/main" id="{252277C6-8D9A-45CB-9C42-F1832204F93B}"/>
              </a:ext>
            </a:extLst>
          </p:cNvPr>
          <p:cNvPicPr>
            <a:picLocks noChangeAspect="1"/>
          </p:cNvPicPr>
          <p:nvPr/>
        </p:nvPicPr>
        <p:blipFill>
          <a:blip r:embed="rId7"/>
          <a:stretch>
            <a:fillRect/>
          </a:stretch>
        </p:blipFill>
        <p:spPr>
          <a:xfrm>
            <a:off x="7133773" y="-169752"/>
            <a:ext cx="5058227" cy="2275709"/>
          </a:xfrm>
          <a:prstGeom prst="rect">
            <a:avLst/>
          </a:prstGeom>
        </p:spPr>
      </p:pic>
    </p:spTree>
    <p:extLst>
      <p:ext uri="{BB962C8B-B14F-4D97-AF65-F5344CB8AC3E}">
        <p14:creationId xmlns:p14="http://schemas.microsoft.com/office/powerpoint/2010/main" val="2120696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4" descr="Family: Parent of a constituent; Story Time.&#10;Family Leadership: F2F Spanish Calls; FL Parents for DeafBlind; Attendant FL Family Leadership Network.&#10;Collaboration: Parent calls with FAVI and Early Steps; Wellness Workshops with FND Family Star." title="Josefina's activities with FND">
            <a:extLst>
              <a:ext uri="{FF2B5EF4-FFF2-40B4-BE49-F238E27FC236}">
                <a16:creationId xmlns:a16="http://schemas.microsoft.com/office/drawing/2014/main" id="{89A42F95-64FA-4C3D-869C-4B1552C4A595}"/>
              </a:ext>
            </a:extLst>
          </p:cNvPr>
          <p:cNvGraphicFramePr/>
          <p:nvPr>
            <p:extLst>
              <p:ext uri="{D42A27DB-BD31-4B8C-83A1-F6EECF244321}">
                <p14:modId xmlns:p14="http://schemas.microsoft.com/office/powerpoint/2010/main" val="1437569682"/>
              </p:ext>
            </p:extLst>
          </p:nvPr>
        </p:nvGraphicFramePr>
        <p:xfrm>
          <a:off x="1801091" y="295564"/>
          <a:ext cx="8820727" cy="6031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09" name="Graphic 1209" descr="Group brainstorm" title="clipart three heads with a lightbulb above them">
            <a:extLst>
              <a:ext uri="{FF2B5EF4-FFF2-40B4-BE49-F238E27FC236}">
                <a16:creationId xmlns:a16="http://schemas.microsoft.com/office/drawing/2014/main" id="{80F62363-7910-430A-A1C4-5076828A9402}"/>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0358741" y="3977746"/>
            <a:ext cx="1833259" cy="2033772"/>
          </a:xfrm>
          <a:prstGeom prst="rect">
            <a:avLst/>
          </a:prstGeom>
        </p:spPr>
      </p:pic>
      <p:pic>
        <p:nvPicPr>
          <p:cNvPr id="1210" name="Graphic 1210" descr="Handshake" title="clipart handshake">
            <a:extLst>
              <a:ext uri="{FF2B5EF4-FFF2-40B4-BE49-F238E27FC236}">
                <a16:creationId xmlns:a16="http://schemas.microsoft.com/office/drawing/2014/main" id="{046414C6-64FF-44C4-AF7A-A0CF2241E88F}"/>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5227" y="2183881"/>
            <a:ext cx="1681973" cy="1967768"/>
          </a:xfrm>
          <a:prstGeom prst="rect">
            <a:avLst/>
          </a:prstGeom>
        </p:spPr>
      </p:pic>
      <p:pic>
        <p:nvPicPr>
          <p:cNvPr id="1211" name="Graphic 1211" descr="Group" title="clipart outline of 4 people">
            <a:extLst>
              <a:ext uri="{FF2B5EF4-FFF2-40B4-BE49-F238E27FC236}">
                <a16:creationId xmlns:a16="http://schemas.microsoft.com/office/drawing/2014/main" id="{3D1910FA-0EA3-4ED6-84FD-0B7131FD65F6}"/>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0034831" y="612068"/>
            <a:ext cx="1802525" cy="1849821"/>
          </a:xfrm>
          <a:prstGeom prst="rect">
            <a:avLst/>
          </a:prstGeom>
        </p:spPr>
      </p:pic>
      <p:sp>
        <p:nvSpPr>
          <p:cNvPr id="2" name="Title 1"/>
          <p:cNvSpPr>
            <a:spLocks noGrp="1"/>
          </p:cNvSpPr>
          <p:nvPr>
            <p:ph type="ctrTitle"/>
          </p:nvPr>
        </p:nvSpPr>
        <p:spPr>
          <a:xfrm>
            <a:off x="45227" y="78668"/>
            <a:ext cx="1875013" cy="957652"/>
          </a:xfrm>
        </p:spPr>
        <p:txBody>
          <a:bodyPr/>
          <a:lstStyle/>
          <a:p>
            <a:r>
              <a:rPr lang="en-US" dirty="0"/>
              <a:t>FND</a:t>
            </a:r>
          </a:p>
        </p:txBody>
      </p:sp>
    </p:spTree>
    <p:extLst>
      <p:ext uri="{BB962C8B-B14F-4D97-AF65-F5344CB8AC3E}">
        <p14:creationId xmlns:p14="http://schemas.microsoft.com/office/powerpoint/2010/main" val="30776804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7ADCD1F-11FF-844D-B372-FB01C28C387D}"/>
              </a:ext>
            </a:extLst>
          </p:cNvPr>
          <p:cNvSpPr txBox="1"/>
          <p:nvPr/>
        </p:nvSpPr>
        <p:spPr>
          <a:xfrm>
            <a:off x="4197275" y="499737"/>
            <a:ext cx="37974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Katrina Michel</a:t>
            </a:r>
          </a:p>
        </p:txBody>
      </p:sp>
      <p:pic>
        <p:nvPicPr>
          <p:cNvPr id="12" name="Picture 11" descr="professional photo of Katrina and Liliana wearing dresses and sitting on an upholstered bench in a field with palm trees behind them">
            <a:extLst>
              <a:ext uri="{FF2B5EF4-FFF2-40B4-BE49-F238E27FC236}">
                <a16:creationId xmlns:a16="http://schemas.microsoft.com/office/drawing/2014/main" id="{E2760C8B-F538-674B-8210-B44397786490}"/>
              </a:ext>
            </a:extLst>
          </p:cNvPr>
          <p:cNvPicPr>
            <a:picLocks noChangeAspect="1"/>
          </p:cNvPicPr>
          <p:nvPr/>
        </p:nvPicPr>
        <p:blipFill>
          <a:blip r:embed="rId3"/>
          <a:stretch>
            <a:fillRect/>
          </a:stretch>
        </p:blipFill>
        <p:spPr>
          <a:xfrm>
            <a:off x="3300852" y="1857003"/>
            <a:ext cx="5590295" cy="3731819"/>
          </a:xfrm>
          <a:prstGeom prst="rect">
            <a:avLst/>
          </a:prstGeom>
        </p:spPr>
      </p:pic>
      <p:pic>
        <p:nvPicPr>
          <p:cNvPr id="14" name="Picture 13" descr="photo of Liliana smiling and standing in a yellow rolling walker ">
            <a:extLst>
              <a:ext uri="{FF2B5EF4-FFF2-40B4-BE49-F238E27FC236}">
                <a16:creationId xmlns:a16="http://schemas.microsoft.com/office/drawing/2014/main" id="{31E9AAD8-A3A1-CB41-A59B-47A85B9CCDBE}"/>
              </a:ext>
            </a:extLst>
          </p:cNvPr>
          <p:cNvPicPr>
            <a:picLocks noChangeAspect="1"/>
          </p:cNvPicPr>
          <p:nvPr/>
        </p:nvPicPr>
        <p:blipFill rotWithShape="1">
          <a:blip r:embed="rId4"/>
          <a:srcRect l="16293" t="4301" r="3251" b="4301"/>
          <a:stretch/>
        </p:blipFill>
        <p:spPr>
          <a:xfrm>
            <a:off x="9343326" y="2366651"/>
            <a:ext cx="2401370" cy="2712522"/>
          </a:xfrm>
          <a:prstGeom prst="rect">
            <a:avLst/>
          </a:prstGeom>
        </p:spPr>
      </p:pic>
      <p:pic>
        <p:nvPicPr>
          <p:cNvPr id="16" name="Picture 15" descr="photo of Katrina's daughter Liliana smiling and sticking out her tongue">
            <a:extLst>
              <a:ext uri="{FF2B5EF4-FFF2-40B4-BE49-F238E27FC236}">
                <a16:creationId xmlns:a16="http://schemas.microsoft.com/office/drawing/2014/main" id="{2CC6F5CB-B638-5D42-8166-0A0391FF4117}"/>
              </a:ext>
            </a:extLst>
          </p:cNvPr>
          <p:cNvPicPr>
            <a:picLocks noChangeAspect="1"/>
          </p:cNvPicPr>
          <p:nvPr/>
        </p:nvPicPr>
        <p:blipFill rotWithShape="1">
          <a:blip r:embed="rId5"/>
          <a:srcRect t="5783" r="-770" b="17889"/>
          <a:stretch/>
        </p:blipFill>
        <p:spPr>
          <a:xfrm>
            <a:off x="388897" y="2366651"/>
            <a:ext cx="2615560" cy="2712522"/>
          </a:xfrm>
          <a:prstGeom prst="rect">
            <a:avLst/>
          </a:prstGeom>
        </p:spPr>
      </p:pic>
      <p:sp>
        <p:nvSpPr>
          <p:cNvPr id="2" name="Title 1">
            <a:extLst>
              <a:ext uri="{FF2B5EF4-FFF2-40B4-BE49-F238E27FC236}">
                <a16:creationId xmlns:a16="http://schemas.microsoft.com/office/drawing/2014/main" id="{CF3EAA8E-EFCC-4428-A244-2ECEEB935691}"/>
              </a:ext>
            </a:extLst>
          </p:cNvPr>
          <p:cNvSpPr>
            <a:spLocks noGrp="1"/>
          </p:cNvSpPr>
          <p:nvPr>
            <p:ph type="title" idx="4294967295"/>
          </p:nvPr>
        </p:nvSpPr>
        <p:spPr>
          <a:xfrm>
            <a:off x="810000" y="-970450"/>
            <a:ext cx="10571998" cy="970450"/>
          </a:xfrm>
        </p:spPr>
        <p:txBody>
          <a:bodyPr vert="horz" lIns="91440" tIns="45720" rIns="91440" bIns="45720" rtlCol="0" anchor="b">
            <a:noAutofit/>
          </a:bodyPr>
          <a:lstStyle/>
          <a:p>
            <a:r>
              <a:rPr lang="en-US" dirty="0"/>
              <a:t>Katrina Michel parent</a:t>
            </a:r>
          </a:p>
        </p:txBody>
      </p:sp>
    </p:spTree>
    <p:extLst>
      <p:ext uri="{BB962C8B-B14F-4D97-AF65-F5344CB8AC3E}">
        <p14:creationId xmlns:p14="http://schemas.microsoft.com/office/powerpoint/2010/main" val="1110911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EA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Advisory Board Member updates</a:t>
            </a:r>
          </a:p>
        </p:txBody>
      </p:sp>
    </p:spTree>
    <p:extLst>
      <p:ext uri="{BB962C8B-B14F-4D97-AF65-F5344CB8AC3E}">
        <p14:creationId xmlns:p14="http://schemas.microsoft.com/office/powerpoint/2010/main" val="3070586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prstClr val="white"/>
                </a:solidFill>
                <a:latin typeface="Tahoma" panose="020B0604030504040204" pitchFamily="34" charset="0"/>
                <a:ea typeface="Tahoma" panose="020B0604030504040204" pitchFamily="34" charset="0"/>
                <a:cs typeface="Tahoma" panose="020B0604030504040204" pitchFamily="34" charset="0"/>
              </a:rPr>
              <a:t>Involvements</a:t>
            </a:r>
            <a:endParaRPr lang="en-US" dirty="0"/>
          </a:p>
        </p:txBody>
      </p:sp>
      <p:sp>
        <p:nvSpPr>
          <p:cNvPr id="3" name="Content Placeholder 2"/>
          <p:cNvSpPr>
            <a:spLocks noGrp="1"/>
          </p:cNvSpPr>
          <p:nvPr>
            <p:ph idx="1"/>
          </p:nvPr>
        </p:nvSpPr>
        <p:spPr/>
        <p:txBody>
          <a:bodyPr/>
          <a:lstStyle/>
          <a:p>
            <a:pPr defTabSz="457200">
              <a:lnSpc>
                <a:spcPct val="100000"/>
              </a:lnSpc>
              <a:spcBef>
                <a:spcPts val="0"/>
              </a:spcBef>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Parent Representative for the FAVI Deaf-Blind Collaborative</a:t>
            </a:r>
          </a:p>
          <a:p>
            <a:pPr marL="0" lvl="0" indent="0" defTabSz="457200">
              <a:lnSpc>
                <a:spcPct val="100000"/>
              </a:lnSpc>
              <a:spcBef>
                <a:spcPts val="0"/>
              </a:spcBef>
              <a:buNone/>
              <a:defRPr/>
            </a:pP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Co-Chair for the Patient Family Advisory Council of Johns Hopkins All Children’s Hospital</a:t>
            </a:r>
          </a:p>
          <a:p>
            <a:pPr marL="0" lvl="0" indent="0" defTabSz="457200">
              <a:lnSpc>
                <a:spcPct val="100000"/>
              </a:lnSpc>
              <a:spcBef>
                <a:spcPts val="0"/>
              </a:spcBef>
              <a:buNone/>
              <a:defRPr/>
            </a:pP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Florida’s Parent Liaison for the CHARGE Syndrome </a:t>
            </a:r>
            <a:r>
              <a:rPr lang="en-US" dirty="0" smtClean="0">
                <a:solidFill>
                  <a:prstClr val="white"/>
                </a:solidFill>
                <a:latin typeface="Tahoma" panose="020B0604030504040204" pitchFamily="34" charset="0"/>
                <a:ea typeface="Tahoma" panose="020B0604030504040204" pitchFamily="34" charset="0"/>
                <a:cs typeface="Tahoma" panose="020B0604030504040204" pitchFamily="34" charset="0"/>
              </a:rPr>
              <a:t>Foundation</a:t>
            </a: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8982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prstClr val="white"/>
                </a:solidFill>
                <a:latin typeface="Tahoma" panose="020B0604030504040204" pitchFamily="34" charset="0"/>
                <a:ea typeface="Tahoma" panose="020B0604030504040204" pitchFamily="34" charset="0"/>
                <a:cs typeface="Tahoma" panose="020B0604030504040204" pitchFamily="34" charset="0"/>
              </a:rPr>
              <a:t>Involvements continued</a:t>
            </a:r>
            <a:endParaRPr lang="en-US" dirty="0"/>
          </a:p>
        </p:txBody>
      </p:sp>
      <p:sp>
        <p:nvSpPr>
          <p:cNvPr id="3" name="Content Placeholder 2"/>
          <p:cNvSpPr>
            <a:spLocks noGrp="1"/>
          </p:cNvSpPr>
          <p:nvPr>
            <p:ph idx="1"/>
          </p:nvPr>
        </p:nvSpPr>
        <p:spPr/>
        <p:txBody>
          <a:bodyPr/>
          <a:lstStyle/>
          <a:p>
            <a:pPr defTabSz="457200">
              <a:lnSpc>
                <a:spcPct val="100000"/>
              </a:lnSpc>
              <a:spcBef>
                <a:spcPts val="0"/>
              </a:spcBef>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Leads ’CHARGE Syndrome - Florida Friends!’ Facebook Group</a:t>
            </a:r>
          </a:p>
          <a:p>
            <a:pPr marL="0" lvl="0" indent="0" defTabSz="457200">
              <a:lnSpc>
                <a:spcPct val="100000"/>
              </a:lnSpc>
              <a:spcBef>
                <a:spcPts val="0"/>
              </a:spcBef>
              <a:buNone/>
              <a:defRPr/>
            </a:pP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Co-facilitator for CHARGE families with National Family-to-Family Community Project Group</a:t>
            </a:r>
          </a:p>
          <a:p>
            <a:pPr marL="0" lvl="0" indent="0" defTabSz="457200">
              <a:lnSpc>
                <a:spcPct val="100000"/>
              </a:lnSpc>
              <a:spcBef>
                <a:spcPts val="0"/>
              </a:spcBef>
              <a:buNone/>
              <a:defRPr/>
            </a:pP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Founding member of Family Partners for the DeafBlind of Florida and the US Virgin Islands</a:t>
            </a:r>
          </a:p>
          <a:p>
            <a:endParaRPr lang="en-US" dirty="0"/>
          </a:p>
        </p:txBody>
      </p:sp>
    </p:spTree>
    <p:extLst>
      <p:ext uri="{BB962C8B-B14F-4D97-AF65-F5344CB8AC3E}">
        <p14:creationId xmlns:p14="http://schemas.microsoft.com/office/powerpoint/2010/main" val="1414850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Accomplishments</a:t>
            </a:r>
            <a:br>
              <a:rPr lang="en-US" dirty="0">
                <a:solidFill>
                  <a:prstClr val="white"/>
                </a:solidFill>
                <a:latin typeface="Tahoma" panose="020B0604030504040204" pitchFamily="34" charset="0"/>
                <a:ea typeface="Tahoma" panose="020B0604030504040204" pitchFamily="34" charset="0"/>
                <a:cs typeface="Tahoma" panose="020B0604030504040204" pitchFamily="34" charset="0"/>
              </a:rPr>
            </a:br>
            <a:endParaRPr lang="en-US" dirty="0"/>
          </a:p>
        </p:txBody>
      </p:sp>
      <p:sp>
        <p:nvSpPr>
          <p:cNvPr id="3" name="Content Placeholder 2"/>
          <p:cNvSpPr>
            <a:spLocks noGrp="1"/>
          </p:cNvSpPr>
          <p:nvPr>
            <p:ph idx="1"/>
          </p:nvPr>
        </p:nvSpPr>
        <p:spPr/>
        <p:txBody>
          <a:bodyPr/>
          <a:lstStyle/>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Connected families to the FAVI Deaf-Blind Collaborative</a:t>
            </a:r>
          </a:p>
          <a:p>
            <a:pPr marL="0" lvl="0" indent="0" defTabSz="457200">
              <a:lnSpc>
                <a:spcPct val="100000"/>
              </a:lnSpc>
              <a:spcBef>
                <a:spcPts val="0"/>
              </a:spcBef>
              <a:buNone/>
              <a:defRPr/>
            </a:pP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Voted as Co-Chair/Chair Elect for Johns Hopkins All Children’s Hospital PFAC; taking part in Safety Coaches &amp; Ambulatory Surgery Patient Experience workgroups; joined the Patient- and Family-Centered Care Clinical Community</a:t>
            </a:r>
          </a:p>
          <a:p>
            <a:pPr marL="0" lvl="0" indent="0" defTabSz="457200">
              <a:lnSpc>
                <a:spcPct val="100000"/>
              </a:lnSpc>
              <a:spcBef>
                <a:spcPts val="0"/>
              </a:spcBef>
              <a:buNone/>
              <a:defRPr/>
            </a:pP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Presented on Communication &amp; Moderated/Facilitated in Virtual CHARGE Syndrome Symposium </a:t>
            </a:r>
          </a:p>
        </p:txBody>
      </p:sp>
    </p:spTree>
    <p:extLst>
      <p:ext uri="{BB962C8B-B14F-4D97-AF65-F5344CB8AC3E}">
        <p14:creationId xmlns:p14="http://schemas.microsoft.com/office/powerpoint/2010/main" val="969223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prstClr val="white"/>
                </a:solidFill>
                <a:latin typeface="Tahoma" panose="020B0604030504040204" pitchFamily="34" charset="0"/>
                <a:ea typeface="Tahoma" panose="020B0604030504040204" pitchFamily="34" charset="0"/>
                <a:cs typeface="Tahoma" panose="020B0604030504040204" pitchFamily="34" charset="0"/>
              </a:rPr>
              <a:t>Accomplishments continued</a:t>
            </a:r>
            <a:endParaRPr lang="en-US" dirty="0"/>
          </a:p>
        </p:txBody>
      </p:sp>
      <p:sp>
        <p:nvSpPr>
          <p:cNvPr id="3" name="Content Placeholder 2"/>
          <p:cNvSpPr>
            <a:spLocks noGrp="1"/>
          </p:cNvSpPr>
          <p:nvPr>
            <p:ph idx="1"/>
          </p:nvPr>
        </p:nvSpPr>
        <p:spPr/>
        <p:txBody>
          <a:bodyPr>
            <a:normAutofit lnSpcReduction="10000"/>
          </a:bodyPr>
          <a:lstStyle/>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Joined the NFADB Board, PIE and Outreach Committees, and Social Media workgroup</a:t>
            </a:r>
          </a:p>
          <a:p>
            <a:pPr marL="0" lvl="0" indent="0" defTabSz="457200">
              <a:lnSpc>
                <a:spcPct val="100000"/>
              </a:lnSpc>
              <a:spcBef>
                <a:spcPts val="0"/>
              </a:spcBef>
              <a:buNone/>
              <a:defRPr/>
            </a:pP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Co-Facilitated for NFADB’s 5</a:t>
            </a:r>
            <a:r>
              <a:rPr lang="en-US" baseline="30000" dirty="0">
                <a:solidFill>
                  <a:prstClr val="white"/>
                </a:solidFill>
                <a:latin typeface="Tahoma" panose="020B0604030504040204" pitchFamily="34" charset="0"/>
                <a:ea typeface="Tahoma" panose="020B0604030504040204" pitchFamily="34" charset="0"/>
                <a:cs typeface="Tahoma" panose="020B0604030504040204" pitchFamily="34" charset="0"/>
              </a:rPr>
              <a:t>th</a:t>
            </a: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Annual DeafBlind Experience</a:t>
            </a:r>
          </a:p>
          <a:p>
            <a:pPr marL="0" lvl="0" indent="0" defTabSz="457200">
              <a:lnSpc>
                <a:spcPct val="100000"/>
              </a:lnSpc>
              <a:spcBef>
                <a:spcPts val="0"/>
              </a:spcBef>
              <a:buNone/>
              <a:defRPr/>
            </a:pP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Met with members of Congress alongside Liliana for the Speak Now for Kids: Family Advocacy Week 2021</a:t>
            </a:r>
          </a:p>
          <a:p>
            <a:pPr marL="0" lvl="0" indent="0" defTabSz="457200">
              <a:lnSpc>
                <a:spcPct val="100000"/>
              </a:lnSpc>
              <a:spcBef>
                <a:spcPts val="0"/>
              </a:spcBef>
              <a:buNone/>
              <a:defRPr/>
            </a:pPr>
            <a:endParaRPr lang="en-US"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lvl="0" indent="0" defTabSz="457200">
              <a:lnSpc>
                <a:spcPct val="100000"/>
              </a:lnSpc>
              <a:spcBef>
                <a:spcPts val="0"/>
              </a:spcBef>
              <a:buNone/>
              <a:defRPr/>
            </a:pPr>
            <a:r>
              <a:rPr lang="en-US" dirty="0">
                <a:solidFill>
                  <a:prstClr val="white"/>
                </a:solidFill>
                <a:latin typeface="Tahoma" panose="020B0604030504040204" pitchFamily="34" charset="0"/>
                <a:ea typeface="Tahoma" panose="020B0604030504040204" pitchFamily="34" charset="0"/>
                <a:cs typeface="Tahoma" panose="020B0604030504040204" pitchFamily="34" charset="0"/>
              </a:rPr>
              <a:t>• Invited to participate in NFADB’s Family Advocacy Project ‘FATE’ to advocate on the Hill </a:t>
            </a:r>
          </a:p>
        </p:txBody>
      </p:sp>
    </p:spTree>
    <p:extLst>
      <p:ext uri="{BB962C8B-B14F-4D97-AF65-F5344CB8AC3E}">
        <p14:creationId xmlns:p14="http://schemas.microsoft.com/office/powerpoint/2010/main" val="838225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07BC-D9A3-404C-99C4-C2A84279C6A2}"/>
              </a:ext>
            </a:extLst>
          </p:cNvPr>
          <p:cNvSpPr>
            <a:spLocks noGrp="1"/>
          </p:cNvSpPr>
          <p:nvPr>
            <p:ph type="title" idx="4294967295"/>
          </p:nvPr>
        </p:nvSpPr>
        <p:spPr>
          <a:xfrm>
            <a:off x="0" y="128198"/>
            <a:ext cx="12192000" cy="970450"/>
          </a:xfrm>
        </p:spPr>
        <p:txBody>
          <a:bodyPr/>
          <a:lstStyle/>
          <a:p>
            <a:pPr algn="ctr"/>
            <a:r>
              <a:rPr lang="en-US" dirty="0" err="1"/>
              <a:t>Donia</a:t>
            </a:r>
            <a:r>
              <a:rPr lang="en-US" dirty="0"/>
              <a:t> Shirley-Douglas, updates</a:t>
            </a:r>
          </a:p>
        </p:txBody>
      </p:sp>
      <p:pic>
        <p:nvPicPr>
          <p:cNvPr id="4" name="Picture 3" descr="photo of a man who is wearing sunglasses holding a young boy who is wearing glasses.">
            <a:extLst>
              <a:ext uri="{FF2B5EF4-FFF2-40B4-BE49-F238E27FC236}">
                <a16:creationId xmlns:a16="http://schemas.microsoft.com/office/drawing/2014/main" id="{4A60335C-1C67-445F-8ECF-4823A4712E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70753" y="2087297"/>
            <a:ext cx="5257799" cy="3943349"/>
          </a:xfrm>
          <a:prstGeom prst="rect">
            <a:avLst/>
          </a:prstGeom>
        </p:spPr>
      </p:pic>
    </p:spTree>
    <p:extLst>
      <p:ext uri="{BB962C8B-B14F-4D97-AF65-F5344CB8AC3E}">
        <p14:creationId xmlns:p14="http://schemas.microsoft.com/office/powerpoint/2010/main" val="435858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AA7C0C-63A1-43D4-9F23-75C59211E87C}"/>
              </a:ext>
            </a:extLst>
          </p:cNvPr>
          <p:cNvSpPr>
            <a:spLocks noGrp="1"/>
          </p:cNvSpPr>
          <p:nvPr>
            <p:ph type="title"/>
          </p:nvPr>
        </p:nvSpPr>
        <p:spPr>
          <a:xfrm>
            <a:off x="3176473" y="1552083"/>
            <a:ext cx="8477040" cy="692302"/>
          </a:xfrm>
        </p:spPr>
        <p:txBody>
          <a:bodyPr>
            <a:normAutofit/>
          </a:bodyPr>
          <a:lstStyle/>
          <a:p>
            <a:r>
              <a:rPr lang="en-US" sz="3600" dirty="0"/>
              <a:t>Dr. Liz Perkins </a:t>
            </a:r>
            <a:r>
              <a:rPr lang="en-US" sz="2000" dirty="0"/>
              <a:t>PhD RNLD FAAIDD FGSA</a:t>
            </a:r>
            <a:endParaRPr lang="en-US" dirty="0"/>
          </a:p>
        </p:txBody>
      </p:sp>
      <p:sp>
        <p:nvSpPr>
          <p:cNvPr id="7" name="Text Placeholder 6">
            <a:extLst>
              <a:ext uri="{FF2B5EF4-FFF2-40B4-BE49-F238E27FC236}">
                <a16:creationId xmlns:a16="http://schemas.microsoft.com/office/drawing/2014/main" id="{6C5FBA20-A02E-437F-B4C9-DE5318EBCD29}"/>
              </a:ext>
            </a:extLst>
          </p:cNvPr>
          <p:cNvSpPr>
            <a:spLocks noGrp="1"/>
          </p:cNvSpPr>
          <p:nvPr>
            <p:ph type="body" idx="1"/>
          </p:nvPr>
        </p:nvSpPr>
        <p:spPr>
          <a:xfrm>
            <a:off x="3102731" y="2290618"/>
            <a:ext cx="9089269" cy="2875553"/>
          </a:xfrm>
          <a:noFill/>
        </p:spPr>
        <p:txBody>
          <a:bodyPr>
            <a:noAutofit/>
          </a:bodyPr>
          <a:lstStyle/>
          <a:p>
            <a:r>
              <a:rPr lang="en-US" sz="2700" dirty="0">
                <a:solidFill>
                  <a:schemeClr val="accent6"/>
                </a:solidFill>
              </a:rPr>
              <a:t>Associate Director and Research Associate Professor</a:t>
            </a:r>
          </a:p>
          <a:p>
            <a:r>
              <a:rPr lang="en-US" sz="2700" dirty="0">
                <a:solidFill>
                  <a:schemeClr val="accent6"/>
                </a:solidFill>
              </a:rPr>
              <a:t>Florida Center for Inclusive Communities UCEDD </a:t>
            </a:r>
          </a:p>
          <a:p>
            <a:r>
              <a:rPr lang="en-US" sz="2800" dirty="0">
                <a:solidFill>
                  <a:schemeClr val="accent6"/>
                </a:solidFill>
              </a:rPr>
              <a:t>University of South Florida, Tampa.</a:t>
            </a:r>
          </a:p>
          <a:p>
            <a:r>
              <a:rPr lang="en-US" sz="2800" dirty="0">
                <a:solidFill>
                  <a:schemeClr val="accent6"/>
                </a:solidFill>
              </a:rPr>
              <a:t> -Member, Board of Directors, Disability Rights Florida</a:t>
            </a:r>
          </a:p>
          <a:p>
            <a:r>
              <a:rPr lang="en-US" sz="2800" dirty="0">
                <a:solidFill>
                  <a:schemeClr val="accent6"/>
                </a:solidFill>
              </a:rPr>
              <a:t>- Past President, American Association on Intellectual and Developmental Disabilities.</a:t>
            </a:r>
          </a:p>
        </p:txBody>
      </p:sp>
      <p:sp>
        <p:nvSpPr>
          <p:cNvPr id="11" name="TextBox 10">
            <a:extLst>
              <a:ext uri="{FF2B5EF4-FFF2-40B4-BE49-F238E27FC236}">
                <a16:creationId xmlns:a16="http://schemas.microsoft.com/office/drawing/2014/main" id="{32AEBEF4-BF48-48DC-AB32-5C54C26F005F}"/>
              </a:ext>
            </a:extLst>
          </p:cNvPr>
          <p:cNvSpPr txBox="1"/>
          <p:nvPr/>
        </p:nvSpPr>
        <p:spPr>
          <a:xfrm>
            <a:off x="1" y="5258638"/>
            <a:ext cx="12192000" cy="1384995"/>
          </a:xfrm>
          <a:prstGeom prst="rect">
            <a:avLst/>
          </a:prstGeom>
          <a:solidFill>
            <a:srgbClr val="00B0A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9999"/>
                </a:solidFill>
                <a:latin typeface="Arial Black" panose="020B0A04020102020204" pitchFamily="34" charset="0"/>
                <a:hlinkClick r:id="rId3">
                  <a:extLst>
                    <a:ext uri="{A12FA001-AC4F-418D-AE19-62706E023703}">
                      <ahyp:hlinkClr xmlns="" xmlns:ahyp="http://schemas.microsoft.com/office/drawing/2018/hyperlinkcolor" val="tx"/>
                    </a:ext>
                  </a:extLst>
                </a:hlinkClick>
              </a:rPr>
              <a:t>	</a:t>
            </a:r>
            <a:r>
              <a:rPr kumimoji="0" lang="en-US" sz="2800" b="0" i="0" u="none" strike="noStrike" kern="1200" cap="none" spc="0" normalizeH="0" baseline="0" noProof="0" dirty="0">
                <a:ln>
                  <a:noFill/>
                </a:ln>
                <a:solidFill>
                  <a:srgbClr val="0563C1"/>
                </a:solidFill>
                <a:effectLst/>
                <a:uLnTx/>
                <a:uFillTx/>
                <a:latin typeface="Arial Black" panose="020B0A04020102020204" pitchFamily="34" charset="0"/>
                <a:ea typeface="+mn-ea"/>
                <a:cs typeface="+mn-cs"/>
                <a:hlinkClick r:id="rId3">
                  <a:extLst>
                    <a:ext uri="{A12FA001-AC4F-418D-AE19-62706E023703}">
                      <ahyp:hlinkClr xmlns="" xmlns:ahyp="http://schemas.microsoft.com/office/drawing/2018/hyperlinkcolor" val="tx"/>
                    </a:ext>
                  </a:extLst>
                </a:hlinkClick>
              </a:rPr>
              <a:t>www.flcic.org</a:t>
            </a:r>
            <a:r>
              <a:rPr kumimoji="0" lang="en-US" sz="28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9999"/>
                </a:solidFill>
                <a:effectLst/>
                <a:uLnTx/>
                <a:uFillTx/>
                <a:latin typeface="Arial Black" panose="020B0A04020102020204" pitchFamily="34" charset="0"/>
                <a:ea typeface="+mn-ea"/>
                <a:cs typeface="+mn-cs"/>
                <a:hlinkClick r:id="rId4">
                  <a:extLst>
                    <a:ext uri="{A12FA001-AC4F-418D-AE19-62706E023703}">
                      <ahyp:hlinkClr xmlns="" xmlns:ahyp="http://schemas.microsoft.com/office/drawing/2018/hyperlinkcolor" val="tx"/>
                    </a:ext>
                  </a:extLst>
                </a:hlinkClick>
              </a:rPr>
              <a:t>	</a:t>
            </a:r>
            <a:r>
              <a:rPr kumimoji="0" lang="en-US" sz="2800" b="0" i="0" u="none" strike="noStrike" kern="1200" cap="none" spc="0" normalizeH="0" baseline="0" noProof="0" dirty="0">
                <a:ln>
                  <a:noFill/>
                </a:ln>
                <a:solidFill>
                  <a:srgbClr val="0563C1"/>
                </a:solidFill>
                <a:effectLst/>
                <a:uLnTx/>
                <a:uFillTx/>
                <a:latin typeface="Arial Black" panose="020B0A04020102020204" pitchFamily="34" charset="0"/>
                <a:ea typeface="+mn-ea"/>
                <a:cs typeface="+mn-cs"/>
                <a:hlinkClick r:id="rId4">
                  <a:extLst>
                    <a:ext uri="{A12FA001-AC4F-418D-AE19-62706E023703}">
                      <ahyp:hlinkClr xmlns="" xmlns:ahyp="http://schemas.microsoft.com/office/drawing/2018/hyperlinkcolor" val="tx"/>
                    </a:ext>
                  </a:extLst>
                </a:hlinkClick>
              </a:rPr>
              <a:t>www.inclusionflorida.org</a:t>
            </a:r>
            <a:endParaRPr kumimoji="0" lang="en-US" sz="28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strike="noStrike" kern="1200" cap="none" spc="0" normalizeH="0" baseline="0" noProof="0" dirty="0">
                <a:ln>
                  <a:noFill/>
                </a:ln>
                <a:solidFill>
                  <a:srgbClr val="009999"/>
                </a:solidFill>
                <a:effectLst/>
                <a:uLnTx/>
                <a:uFillTx/>
                <a:latin typeface="Arial Black" panose="020B0A04020102020204" pitchFamily="34" charset="0"/>
                <a:ea typeface="+mn-ea"/>
                <a:cs typeface="+mn-cs"/>
                <a:hlinkClick r:id="rId5">
                  <a:extLst>
                    <a:ext uri="{A12FA001-AC4F-418D-AE19-62706E023703}">
                      <ahyp:hlinkClr xmlns="" xmlns:ahyp="http://schemas.microsoft.com/office/drawing/2018/hyperlinkcolor" val="tx"/>
                    </a:ext>
                  </a:extLst>
                </a:hlinkClick>
              </a:rPr>
              <a:t>	</a:t>
            </a:r>
            <a:r>
              <a:rPr kumimoji="0" lang="en-US" sz="28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hlinkClick r:id="rId5">
                  <a:extLst>
                    <a:ext uri="{A12FA001-AC4F-418D-AE19-62706E023703}">
                      <ahyp:hlinkClr xmlns="" xmlns:ahyp="http://schemas.microsoft.com/office/drawing/2018/hyperlinkcolor" val="tx"/>
                    </a:ext>
                  </a:extLst>
                </a:hlinkClick>
              </a:rPr>
              <a:t>www.ddwaitlistfl.org</a:t>
            </a:r>
            <a:endParaRPr kumimoji="0" lang="en-US" sz="28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p:txBody>
      </p:sp>
      <p:pic>
        <p:nvPicPr>
          <p:cNvPr id="4" name="Picture 3" descr="Dr. Liz Perkins - smiling for the camera&#10;&#10;">
            <a:extLst>
              <a:ext uri="{FF2B5EF4-FFF2-40B4-BE49-F238E27FC236}">
                <a16:creationId xmlns:a16="http://schemas.microsoft.com/office/drawing/2014/main" id="{EC6C4396-94F7-471E-8D43-C1682A65BC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737" y="1938607"/>
            <a:ext cx="2089981" cy="2706329"/>
          </a:xfrm>
          <a:prstGeom prst="rect">
            <a:avLst/>
          </a:prstGeom>
        </p:spPr>
      </p:pic>
      <p:pic>
        <p:nvPicPr>
          <p:cNvPr id="3" name="Picture 2" descr="logo shows white letters F C I C on a multicolored background and reads Florida center for inclusive communities">
            <a:extLst>
              <a:ext uri="{FF2B5EF4-FFF2-40B4-BE49-F238E27FC236}">
                <a16:creationId xmlns:a16="http://schemas.microsoft.com/office/drawing/2014/main" id="{7B9DA0D9-799E-428E-B399-B9BD00F3DF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495" y="527018"/>
            <a:ext cx="4390476" cy="742857"/>
          </a:xfrm>
          <a:prstGeom prst="rect">
            <a:avLst/>
          </a:prstGeom>
        </p:spPr>
      </p:pic>
      <p:pic>
        <p:nvPicPr>
          <p:cNvPr id="8" name="Picture 7" descr="logo shows a green out line of a bull's head and reads: University of South Florida a preeminent research university">
            <a:extLst>
              <a:ext uri="{FF2B5EF4-FFF2-40B4-BE49-F238E27FC236}">
                <a16:creationId xmlns:a16="http://schemas.microsoft.com/office/drawing/2014/main" id="{2CF974D9-5E8B-4E3A-9B78-103FDDB39A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7551" y="680922"/>
            <a:ext cx="2286000" cy="647700"/>
          </a:xfrm>
          <a:prstGeom prst="rect">
            <a:avLst/>
          </a:prstGeom>
        </p:spPr>
      </p:pic>
    </p:spTree>
    <p:extLst>
      <p:ext uri="{BB962C8B-B14F-4D97-AF65-F5344CB8AC3E}">
        <p14:creationId xmlns:p14="http://schemas.microsoft.com/office/powerpoint/2010/main" val="23967762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a:xfrm>
            <a:off x="609600" y="182881"/>
            <a:ext cx="10972800" cy="1143000"/>
          </a:xfrm>
        </p:spPr>
        <p:txBody>
          <a:bodyPr>
            <a:normAutofit/>
          </a:bodyPr>
          <a:lstStyle/>
          <a:p>
            <a:pPr algn="r"/>
            <a:r>
              <a:rPr lang="en-US" altLang="en-US" sz="4000" dirty="0"/>
              <a:t>FCIC Annual Accomplishments</a:t>
            </a:r>
          </a:p>
        </p:txBody>
      </p:sp>
      <p:sp>
        <p:nvSpPr>
          <p:cNvPr id="3" name="Content Placeholder 2"/>
          <p:cNvSpPr>
            <a:spLocks noGrp="1"/>
          </p:cNvSpPr>
          <p:nvPr>
            <p:ph idx="1"/>
          </p:nvPr>
        </p:nvSpPr>
        <p:spPr>
          <a:xfrm>
            <a:off x="609600" y="1485376"/>
            <a:ext cx="10972800" cy="4764023"/>
          </a:xfrm>
          <a:solidFill>
            <a:srgbClr val="FFFCF3"/>
          </a:solidFill>
        </p:spPr>
        <p:txBody>
          <a:bodyPr>
            <a:normAutofit/>
          </a:bodyPr>
          <a:lstStyle/>
          <a:p>
            <a:pPr>
              <a:defRPr/>
            </a:pPr>
            <a:r>
              <a:rPr lang="en-US" dirty="0"/>
              <a:t>Education/Community Training: 2931 hours to 20,972 participants  </a:t>
            </a:r>
          </a:p>
          <a:p>
            <a:pPr>
              <a:defRPr/>
            </a:pPr>
            <a:r>
              <a:rPr lang="en-US" dirty="0"/>
              <a:t>Technical assistance: 9895 hours to 7297 participants</a:t>
            </a:r>
          </a:p>
          <a:p>
            <a:pPr>
              <a:defRPr/>
            </a:pPr>
            <a:r>
              <a:rPr lang="en-US" dirty="0"/>
              <a:t>Direct services: 49457 to 2,465 people with DD and their families   </a:t>
            </a:r>
          </a:p>
          <a:p>
            <a:pPr>
              <a:defRPr/>
            </a:pPr>
            <a:r>
              <a:rPr lang="en-US" dirty="0"/>
              <a:t>Research: 4901 hours </a:t>
            </a:r>
          </a:p>
          <a:p>
            <a:pPr>
              <a:defRPr/>
            </a:pPr>
            <a:r>
              <a:rPr lang="en-US" dirty="0"/>
              <a:t>Product Dissemination to 451,720</a:t>
            </a:r>
          </a:p>
          <a:p>
            <a:pPr marL="0" indent="0">
              <a:buNone/>
              <a:defRPr/>
            </a:pPr>
            <a:r>
              <a:rPr lang="en-US" dirty="0"/>
              <a:t>	 228 products developed this year  </a:t>
            </a:r>
          </a:p>
          <a:p>
            <a:pPr marL="0" indent="0">
              <a:buNone/>
              <a:defRPr/>
            </a:pPr>
            <a:r>
              <a:rPr lang="en-US" dirty="0"/>
              <a:t>	 15 peer reviewed articles, 11 book chapters and 58 conference 	presentations </a:t>
            </a:r>
          </a:p>
          <a:p>
            <a:pPr marL="0" indent="0">
              <a:buNone/>
              <a:defRPr/>
            </a:pPr>
            <a:r>
              <a:rPr lang="en-US" dirty="0"/>
              <a:t>$13.2 million in grants &amp; contracts, across 27 programs and projects</a:t>
            </a:r>
          </a:p>
        </p:txBody>
      </p:sp>
      <p:pic>
        <p:nvPicPr>
          <p:cNvPr id="5" name="Picture 4" descr="logo shows white letters F C I C on a multicolored background and reads Florida center for inclusive communities">
            <a:extLst>
              <a:ext uri="{FF2B5EF4-FFF2-40B4-BE49-F238E27FC236}">
                <a16:creationId xmlns:a16="http://schemas.microsoft.com/office/drawing/2014/main" id="{EEA5FE4F-F29E-41D7-90F3-947EFFC0D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95" y="362128"/>
            <a:ext cx="4390476" cy="742857"/>
          </a:xfrm>
          <a:prstGeom prst="rect">
            <a:avLst/>
          </a:prstGeom>
        </p:spPr>
      </p:pic>
    </p:spTree>
    <p:custDataLst>
      <p:tags r:id="rId1"/>
    </p:custDataLst>
    <p:extLst>
      <p:ext uri="{BB962C8B-B14F-4D97-AF65-F5344CB8AC3E}">
        <p14:creationId xmlns:p14="http://schemas.microsoft.com/office/powerpoint/2010/main" val="937698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121"/>
            <a:ext cx="10515600" cy="1619568"/>
          </a:xfrm>
        </p:spPr>
        <p:txBody>
          <a:bodyPr>
            <a:normAutofit/>
          </a:bodyPr>
          <a:lstStyle/>
          <a:p>
            <a:pPr marL="0" indent="0" algn="ctr">
              <a:lnSpc>
                <a:spcPct val="100000"/>
              </a:lnSpc>
              <a:spcBef>
                <a:spcPts val="0"/>
              </a:spcBef>
            </a:pPr>
            <a:r>
              <a:rPr lang="en-US" sz="3000" b="1" dirty="0">
                <a:cs typeface="Arial" panose="020B0604020202020204" pitchFamily="34" charset="0"/>
              </a:rPr>
              <a:t>Florida School for the Deaf and the Blind</a:t>
            </a:r>
            <a:br>
              <a:rPr lang="en-US" sz="3000" b="1" dirty="0">
                <a:cs typeface="Arial" panose="020B0604020202020204" pitchFamily="34" charset="0"/>
              </a:rPr>
            </a:br>
            <a:r>
              <a:rPr lang="en-US" sz="3000" dirty="0">
                <a:cs typeface="Arial" panose="020B0604020202020204" pitchFamily="34" charset="0"/>
              </a:rPr>
              <a:t>207 San Marco Avenue</a:t>
            </a:r>
            <a:br>
              <a:rPr lang="en-US" sz="3000" dirty="0">
                <a:cs typeface="Arial" panose="020B0604020202020204" pitchFamily="34" charset="0"/>
              </a:rPr>
            </a:br>
            <a:r>
              <a:rPr lang="en-US" sz="3000" dirty="0">
                <a:cs typeface="Arial" panose="020B0604020202020204" pitchFamily="34" charset="0"/>
              </a:rPr>
              <a:t>St. Augustine, Florida 32084</a:t>
            </a:r>
            <a:endParaRPr lang="en-US" sz="3000" dirty="0"/>
          </a:p>
        </p:txBody>
      </p:sp>
      <p:sp>
        <p:nvSpPr>
          <p:cNvPr id="3" name="Content Placeholder 2">
            <a:extLst>
              <a:ext uri="{FF2B5EF4-FFF2-40B4-BE49-F238E27FC236}">
                <a16:creationId xmlns:a16="http://schemas.microsoft.com/office/drawing/2014/main" id="{85526793-6161-5043-9BCE-11014AB1CC4C}"/>
              </a:ext>
            </a:extLst>
          </p:cNvPr>
          <p:cNvSpPr>
            <a:spLocks noGrp="1"/>
          </p:cNvSpPr>
          <p:nvPr>
            <p:ph idx="1"/>
          </p:nvPr>
        </p:nvSpPr>
        <p:spPr>
          <a:xfrm>
            <a:off x="584200" y="1690689"/>
            <a:ext cx="6311900" cy="5065710"/>
          </a:xfrm>
        </p:spPr>
        <p:txBody>
          <a:bodyPr>
            <a:noAutofit/>
          </a:bodyPr>
          <a:lstStyle/>
          <a:p>
            <a:pPr marL="0" indent="0">
              <a:lnSpc>
                <a:spcPct val="100000"/>
              </a:lnSpc>
              <a:spcBef>
                <a:spcPts val="0"/>
              </a:spcBef>
              <a:buNone/>
            </a:pPr>
            <a:r>
              <a:rPr lang="en-US" sz="1400" b="1" dirty="0">
                <a:cs typeface="Arial" panose="020B0604020202020204" pitchFamily="34" charset="0"/>
              </a:rPr>
              <a:t> </a:t>
            </a:r>
            <a:r>
              <a:rPr lang="en-US" b="1" dirty="0">
                <a:cs typeface="Arial" panose="020B0604020202020204" pitchFamily="34" charset="0"/>
              </a:rPr>
              <a:t>John Baroncelli “JB”</a:t>
            </a:r>
          </a:p>
          <a:p>
            <a:pPr marL="0" indent="0">
              <a:lnSpc>
                <a:spcPct val="100000"/>
              </a:lnSpc>
              <a:spcBef>
                <a:spcPts val="0"/>
              </a:spcBef>
              <a:buNone/>
            </a:pPr>
            <a:r>
              <a:rPr lang="en-US" dirty="0">
                <a:cs typeface="Arial" panose="020B0604020202020204" pitchFamily="34" charset="0"/>
              </a:rPr>
              <a:t>DSI Services Coordinator</a:t>
            </a:r>
          </a:p>
          <a:p>
            <a:pPr marL="0" indent="0">
              <a:lnSpc>
                <a:spcPct val="100000"/>
              </a:lnSpc>
              <a:spcBef>
                <a:spcPts val="0"/>
              </a:spcBef>
              <a:buNone/>
            </a:pPr>
            <a:r>
              <a:rPr lang="en-US" dirty="0">
                <a:cs typeface="Arial" panose="020B0604020202020204" pitchFamily="34" charset="0"/>
              </a:rPr>
              <a:t>E: </a:t>
            </a:r>
            <a:r>
              <a:rPr lang="en-US" u="sng" dirty="0">
                <a:cs typeface="Arial" panose="020B0604020202020204" pitchFamily="34" charset="0"/>
              </a:rPr>
              <a:t>baroncellij@fsdbk12.org</a:t>
            </a:r>
            <a:endParaRPr lang="en-US" dirty="0">
              <a:cs typeface="Arial" panose="020B0604020202020204" pitchFamily="34" charset="0"/>
            </a:endParaRPr>
          </a:p>
          <a:p>
            <a:pPr marL="0" indent="0">
              <a:lnSpc>
                <a:spcPct val="100000"/>
              </a:lnSpc>
              <a:spcBef>
                <a:spcPts val="0"/>
              </a:spcBef>
              <a:buNone/>
            </a:pPr>
            <a:r>
              <a:rPr lang="en-US" b="1" dirty="0">
                <a:cs typeface="Arial" panose="020B0604020202020204" pitchFamily="34" charset="0"/>
              </a:rPr>
              <a:t>P: 904.429.1441</a:t>
            </a:r>
          </a:p>
          <a:p>
            <a:pPr marL="0" indent="0" fontAlgn="base">
              <a:lnSpc>
                <a:spcPct val="100000"/>
              </a:lnSpc>
              <a:spcBef>
                <a:spcPts val="0"/>
              </a:spcBef>
              <a:buNone/>
            </a:pPr>
            <a:r>
              <a:rPr lang="en-US" dirty="0">
                <a:cs typeface="Arial" panose="020B0604020202020204" pitchFamily="34" charset="0"/>
              </a:rPr>
              <a:t>General Information</a:t>
            </a:r>
          </a:p>
          <a:p>
            <a:pPr marL="0" indent="0" fontAlgn="base">
              <a:lnSpc>
                <a:spcPct val="100000"/>
              </a:lnSpc>
              <a:spcBef>
                <a:spcPts val="0"/>
              </a:spcBef>
              <a:buNone/>
            </a:pPr>
            <a:r>
              <a:rPr lang="en-US" dirty="0">
                <a:cs typeface="Arial" panose="020B0604020202020204" pitchFamily="34" charset="0"/>
              </a:rPr>
              <a:t>PH: 904-827-2200</a:t>
            </a:r>
          </a:p>
          <a:p>
            <a:pPr marL="0" indent="0" fontAlgn="base">
              <a:lnSpc>
                <a:spcPct val="100000"/>
              </a:lnSpc>
              <a:spcBef>
                <a:spcPts val="0"/>
              </a:spcBef>
              <a:buNone/>
            </a:pPr>
            <a:r>
              <a:rPr lang="en-US" dirty="0">
                <a:cs typeface="Arial" panose="020B0604020202020204" pitchFamily="34" charset="0"/>
              </a:rPr>
              <a:t>VP: 904-245-1022</a:t>
            </a:r>
          </a:p>
          <a:p>
            <a:pPr marL="0" indent="0" fontAlgn="base">
              <a:lnSpc>
                <a:spcPct val="100000"/>
              </a:lnSpc>
              <a:spcBef>
                <a:spcPts val="0"/>
              </a:spcBef>
              <a:buNone/>
            </a:pPr>
            <a:r>
              <a:rPr lang="en-US" dirty="0">
                <a:solidFill>
                  <a:srgbClr val="00B0F0"/>
                </a:solidFill>
                <a:cs typeface="Arial" panose="020B0604020202020204" pitchFamily="34" charset="0"/>
              </a:rPr>
              <a:t> </a:t>
            </a:r>
            <a:r>
              <a:rPr lang="en-US" dirty="0">
                <a:solidFill>
                  <a:srgbClr val="00B0F0"/>
                </a:solidFill>
                <a:cs typeface="Arial" panose="020B0604020202020204" pitchFamily="34" charset="0"/>
                <a:hlinkClick r:id="rId3">
                  <a:extLst>
                    <a:ext uri="{A12FA001-AC4F-418D-AE19-62706E023703}">
                      <ahyp:hlinkClr xmlns="" xmlns:ahyp="http://schemas.microsoft.com/office/drawing/2018/hyperlinkcolor" val="tx"/>
                    </a:ext>
                  </a:extLst>
                </a:hlinkClick>
              </a:rPr>
              <a:t>Outreach Department</a:t>
            </a:r>
            <a:endParaRPr lang="en-US" dirty="0">
              <a:solidFill>
                <a:srgbClr val="00B0F0"/>
              </a:solidFill>
              <a:cs typeface="Arial" panose="020B0604020202020204" pitchFamily="34" charset="0"/>
            </a:endParaRPr>
          </a:p>
          <a:p>
            <a:pPr marL="0" indent="0" fontAlgn="base">
              <a:lnSpc>
                <a:spcPct val="100000"/>
              </a:lnSpc>
              <a:spcBef>
                <a:spcPts val="0"/>
              </a:spcBef>
              <a:buNone/>
            </a:pPr>
            <a:r>
              <a:rPr lang="en-US" dirty="0">
                <a:cs typeface="Arial" panose="020B0604020202020204" pitchFamily="34" charset="0"/>
              </a:rPr>
              <a:t>PH: 904-827-2455</a:t>
            </a:r>
          </a:p>
          <a:p>
            <a:pPr marL="0" indent="0" fontAlgn="base">
              <a:lnSpc>
                <a:spcPct val="100000"/>
              </a:lnSpc>
              <a:spcBef>
                <a:spcPts val="0"/>
              </a:spcBef>
              <a:buNone/>
            </a:pPr>
            <a:r>
              <a:rPr lang="en-US" dirty="0">
                <a:cs typeface="Arial" panose="020B0604020202020204" pitchFamily="34" charset="0"/>
              </a:rPr>
              <a:t> </a:t>
            </a:r>
            <a:r>
              <a:rPr lang="en-US" dirty="0">
                <a:cs typeface="Arial" panose="020B0604020202020204" pitchFamily="34" charset="0"/>
                <a:hlinkClick r:id="rId4">
                  <a:extLst>
                    <a:ext uri="{A12FA001-AC4F-418D-AE19-62706E023703}">
                      <ahyp:hlinkClr xmlns="" xmlns:ahyp="http://schemas.microsoft.com/office/drawing/2018/hyperlinkcolor" val="tx"/>
                    </a:ext>
                  </a:extLst>
                </a:hlinkClick>
              </a:rPr>
              <a:t>Parent Services</a:t>
            </a:r>
            <a:endParaRPr lang="en-US" dirty="0">
              <a:cs typeface="Arial" panose="020B0604020202020204" pitchFamily="34" charset="0"/>
            </a:endParaRPr>
          </a:p>
          <a:p>
            <a:pPr marL="0" indent="0" fontAlgn="base">
              <a:lnSpc>
                <a:spcPct val="100000"/>
              </a:lnSpc>
              <a:spcBef>
                <a:spcPts val="0"/>
              </a:spcBef>
              <a:buNone/>
            </a:pPr>
            <a:r>
              <a:rPr lang="en-US" dirty="0">
                <a:cs typeface="Arial" panose="020B0604020202020204" pitchFamily="34" charset="0"/>
              </a:rPr>
              <a:t>PH: 904-827-2212</a:t>
            </a:r>
          </a:p>
          <a:p>
            <a:pPr marL="0" indent="0" fontAlgn="base">
              <a:lnSpc>
                <a:spcPct val="100000"/>
              </a:lnSpc>
              <a:spcBef>
                <a:spcPts val="0"/>
              </a:spcBef>
              <a:buNone/>
            </a:pPr>
            <a:r>
              <a:rPr lang="en-US" dirty="0">
                <a:cs typeface="Arial" panose="020B0604020202020204" pitchFamily="34" charset="0"/>
              </a:rPr>
              <a:t>VP: 904.201.4527</a:t>
            </a:r>
          </a:p>
          <a:p>
            <a:pPr marL="0" indent="0" fontAlgn="base">
              <a:lnSpc>
                <a:spcPct val="100000"/>
              </a:lnSpc>
              <a:spcBef>
                <a:spcPts val="0"/>
              </a:spcBef>
              <a:buNone/>
            </a:pPr>
            <a:r>
              <a:rPr lang="en-US" b="1" dirty="0">
                <a:cs typeface="Arial" panose="020B0604020202020204" pitchFamily="34" charset="0"/>
              </a:rPr>
              <a:t>  </a:t>
            </a:r>
          </a:p>
          <a:p>
            <a:pPr marL="0" indent="0">
              <a:buNone/>
            </a:pPr>
            <a:endParaRPr lang="en-US" b="1" dirty="0">
              <a:cs typeface="Arial" panose="020B0604020202020204" pitchFamily="34" charset="0"/>
            </a:endParaRPr>
          </a:p>
          <a:p>
            <a:pPr marL="0" indent="0">
              <a:buNone/>
            </a:pPr>
            <a:endParaRPr lang="en-US" b="1" dirty="0">
              <a:cs typeface="Arial" panose="020B0604020202020204" pitchFamily="34" charset="0"/>
            </a:endParaRPr>
          </a:p>
          <a:p>
            <a:endParaRPr lang="en-US" b="1" dirty="0">
              <a:cs typeface="Arial" panose="020B0604020202020204" pitchFamily="34" charset="0"/>
            </a:endParaRPr>
          </a:p>
        </p:txBody>
      </p:sp>
      <p:pic>
        <p:nvPicPr>
          <p:cNvPr id="5" name="Picture 4" descr="Florida School for the Deaf &amp; the Blind. Do More. Be More, Achieve More." title="Logo for FSDB"/>
          <p:cNvPicPr/>
          <p:nvPr/>
        </p:nvPicPr>
        <p:blipFill rotWithShape="1">
          <a:blip r:embed="rId5"/>
          <a:srcRect l="10150" t="58500" r="64744" b="29155"/>
          <a:stretch/>
        </p:blipFill>
        <p:spPr bwMode="auto">
          <a:xfrm>
            <a:off x="7156245" y="2195972"/>
            <a:ext cx="4070555" cy="15066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2371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40" y="323215"/>
            <a:ext cx="10515600" cy="721995"/>
          </a:xfrm>
        </p:spPr>
        <p:txBody>
          <a:bodyPr>
            <a:normAutofit fontScale="90000"/>
          </a:bodyPr>
          <a:lstStyle/>
          <a:p>
            <a:r>
              <a:rPr lang="en-US" b="1" dirty="0">
                <a:cs typeface="Arial" panose="020B0604020202020204" pitchFamily="34" charset="0"/>
              </a:rPr>
              <a:t>Florida School for the Deaf and the Blind activities</a:t>
            </a:r>
            <a:endParaRPr lang="en-US" dirty="0"/>
          </a:p>
        </p:txBody>
      </p:sp>
      <p:sp>
        <p:nvSpPr>
          <p:cNvPr id="3" name="Content Placeholder 2"/>
          <p:cNvSpPr>
            <a:spLocks noGrp="1"/>
          </p:cNvSpPr>
          <p:nvPr>
            <p:ph idx="1"/>
          </p:nvPr>
        </p:nvSpPr>
        <p:spPr>
          <a:xfrm>
            <a:off x="335280" y="1840230"/>
            <a:ext cx="11226800" cy="5017770"/>
          </a:xfrm>
        </p:spPr>
        <p:txBody>
          <a:bodyPr>
            <a:normAutofit/>
          </a:bodyPr>
          <a:lstStyle/>
          <a:p>
            <a:pPr marL="457200" lvl="0" indent="-457200" defTabSz="457200">
              <a:lnSpc>
                <a:spcPct val="100000"/>
              </a:lnSpc>
              <a:spcBef>
                <a:spcPts val="0"/>
              </a:spcBef>
              <a:defRPr/>
            </a:pPr>
            <a:r>
              <a:rPr lang="en-US" dirty="0">
                <a:solidFill>
                  <a:prstClr val="white"/>
                </a:solidFill>
              </a:rPr>
              <a:t>Perform annual Deaf 6</a:t>
            </a:r>
            <a:r>
              <a:rPr lang="en-US" baseline="30000" dirty="0">
                <a:solidFill>
                  <a:prstClr val="white"/>
                </a:solidFill>
              </a:rPr>
              <a:t>th</a:t>
            </a:r>
            <a:r>
              <a:rPr lang="en-US" dirty="0">
                <a:solidFill>
                  <a:prstClr val="white"/>
                </a:solidFill>
              </a:rPr>
              <a:t> graders- Usher Syndrome Screenings.</a:t>
            </a:r>
          </a:p>
          <a:p>
            <a:pPr marL="457200" lvl="0" indent="-457200" defTabSz="457200">
              <a:lnSpc>
                <a:spcPct val="100000"/>
              </a:lnSpc>
              <a:spcBef>
                <a:spcPts val="0"/>
              </a:spcBef>
              <a:defRPr/>
            </a:pPr>
            <a:r>
              <a:rPr lang="en-US" dirty="0">
                <a:solidFill>
                  <a:prstClr val="white"/>
                </a:solidFill>
              </a:rPr>
              <a:t>Mail/Email USH screening results to Parents/Guardians.</a:t>
            </a:r>
          </a:p>
          <a:p>
            <a:pPr marL="457200" lvl="0" indent="-457200" defTabSz="457200">
              <a:lnSpc>
                <a:spcPct val="100000"/>
              </a:lnSpc>
              <a:spcBef>
                <a:spcPts val="0"/>
              </a:spcBef>
              <a:defRPr/>
            </a:pPr>
            <a:r>
              <a:rPr lang="en-US" dirty="0">
                <a:solidFill>
                  <a:prstClr val="white"/>
                </a:solidFill>
              </a:rPr>
              <a:t>Perform classroom observations on Dual Sensory Loss students to monitor accessibility needs, classroom improvements and recommendations for their IEP’s.</a:t>
            </a:r>
          </a:p>
          <a:p>
            <a:pPr marL="457200" lvl="0" indent="-457200" defTabSz="457200">
              <a:lnSpc>
                <a:spcPct val="100000"/>
              </a:lnSpc>
              <a:spcBef>
                <a:spcPts val="0"/>
              </a:spcBef>
              <a:defRPr/>
            </a:pPr>
            <a:r>
              <a:rPr lang="en-US" dirty="0">
                <a:solidFill>
                  <a:prstClr val="white"/>
                </a:solidFill>
              </a:rPr>
              <a:t>Classroom observation can occur 2-4 times per school year, based on students needs</a:t>
            </a:r>
            <a:r>
              <a:rPr lang="en-US" dirty="0" smtClean="0">
                <a:solidFill>
                  <a:prstClr val="white"/>
                </a:solidFill>
              </a:rPr>
              <a:t>.</a:t>
            </a:r>
            <a:endParaRPr lang="en-US" dirty="0">
              <a:solidFill>
                <a:prstClr val="white"/>
              </a:solidFill>
            </a:endParaRPr>
          </a:p>
        </p:txBody>
      </p:sp>
    </p:spTree>
    <p:extLst>
      <p:ext uri="{BB962C8B-B14F-4D97-AF65-F5344CB8AC3E}">
        <p14:creationId xmlns:p14="http://schemas.microsoft.com/office/powerpoint/2010/main" val="97754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cs typeface="Arial" panose="020B0604020202020204" pitchFamily="34" charset="0"/>
              </a:rPr>
              <a:t>Florida School for the Deaf and the Blind </a:t>
            </a:r>
            <a:r>
              <a:rPr lang="en-US" sz="3600" b="1" dirty="0" smtClean="0">
                <a:cs typeface="Arial" panose="020B0604020202020204" pitchFamily="34" charset="0"/>
              </a:rPr>
              <a:t>activities cont.</a:t>
            </a:r>
            <a:endParaRPr lang="en-US" sz="3600" dirty="0"/>
          </a:p>
        </p:txBody>
      </p:sp>
      <p:sp>
        <p:nvSpPr>
          <p:cNvPr id="3" name="Content Placeholder 2"/>
          <p:cNvSpPr>
            <a:spLocks noGrp="1"/>
          </p:cNvSpPr>
          <p:nvPr>
            <p:ph idx="1"/>
          </p:nvPr>
        </p:nvSpPr>
        <p:spPr/>
        <p:txBody>
          <a:bodyPr/>
          <a:lstStyle/>
          <a:p>
            <a:pPr marL="457200" lvl="0" indent="-457200" defTabSz="457200">
              <a:lnSpc>
                <a:spcPct val="100000"/>
              </a:lnSpc>
              <a:spcBef>
                <a:spcPts val="0"/>
              </a:spcBef>
              <a:defRPr/>
            </a:pPr>
            <a:r>
              <a:rPr lang="en-US" dirty="0">
                <a:solidFill>
                  <a:prstClr val="white"/>
                </a:solidFill>
              </a:rPr>
              <a:t>Collaborate with the Blind </a:t>
            </a:r>
            <a:r>
              <a:rPr lang="en-US" dirty="0" err="1">
                <a:solidFill>
                  <a:prstClr val="white"/>
                </a:solidFill>
              </a:rPr>
              <a:t>Dept</a:t>
            </a:r>
            <a:r>
              <a:rPr lang="en-US" dirty="0">
                <a:solidFill>
                  <a:prstClr val="white"/>
                </a:solidFill>
              </a:rPr>
              <a:t>, to observe FVLMA on DSL students. Also to retrieve updated Low Vision Clinic reports on DSL students.</a:t>
            </a:r>
          </a:p>
          <a:p>
            <a:pPr marL="457200" lvl="0" indent="-457200" defTabSz="457200">
              <a:lnSpc>
                <a:spcPct val="100000"/>
              </a:lnSpc>
              <a:spcBef>
                <a:spcPts val="0"/>
              </a:spcBef>
              <a:defRPr/>
            </a:pPr>
            <a:r>
              <a:rPr lang="en-US" dirty="0">
                <a:solidFill>
                  <a:prstClr val="white"/>
                </a:solidFill>
              </a:rPr>
              <a:t>Provide advocacies/supports to DSL students, especially in their teens.</a:t>
            </a:r>
          </a:p>
          <a:p>
            <a:pPr marL="457200" lvl="0" indent="-457200" defTabSz="457200">
              <a:lnSpc>
                <a:spcPct val="100000"/>
              </a:lnSpc>
              <a:spcBef>
                <a:spcPts val="0"/>
              </a:spcBef>
              <a:defRPr/>
            </a:pPr>
            <a:r>
              <a:rPr lang="en-US" dirty="0">
                <a:solidFill>
                  <a:prstClr val="white"/>
                </a:solidFill>
              </a:rPr>
              <a:t>Provide supports to our Career Technical Team on Pre-ETS.</a:t>
            </a:r>
          </a:p>
          <a:p>
            <a:pPr marL="457200" lvl="0" indent="-457200" defTabSz="457200">
              <a:lnSpc>
                <a:spcPct val="100000"/>
              </a:lnSpc>
              <a:spcBef>
                <a:spcPts val="0"/>
              </a:spcBef>
              <a:defRPr/>
            </a:pPr>
            <a:r>
              <a:rPr lang="en-US" dirty="0">
                <a:solidFill>
                  <a:prstClr val="white"/>
                </a:solidFill>
              </a:rPr>
              <a:t>Contact DSL student’s families and inform of available outside agency/providers/vendors for continued support prior to graduation.</a:t>
            </a:r>
          </a:p>
          <a:p>
            <a:endParaRPr lang="en-US" dirty="0"/>
          </a:p>
        </p:txBody>
      </p:sp>
    </p:spTree>
    <p:extLst>
      <p:ext uri="{BB962C8B-B14F-4D97-AF65-F5344CB8AC3E}">
        <p14:creationId xmlns:p14="http://schemas.microsoft.com/office/powerpoint/2010/main" val="2332510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4310"/>
            <a:ext cx="10515600" cy="1325563"/>
          </a:xfrm>
        </p:spPr>
        <p:txBody>
          <a:bodyPr/>
          <a:lstStyle/>
          <a:p>
            <a:r>
              <a:rPr lang="en-US" b="1" dirty="0"/>
              <a:t>Florida DeafBlind Association</a:t>
            </a:r>
          </a:p>
        </p:txBody>
      </p:sp>
      <p:sp>
        <p:nvSpPr>
          <p:cNvPr id="3" name="Content Placeholder 2"/>
          <p:cNvSpPr>
            <a:spLocks noGrp="1"/>
          </p:cNvSpPr>
          <p:nvPr>
            <p:ph idx="1"/>
          </p:nvPr>
        </p:nvSpPr>
        <p:spPr>
          <a:xfrm>
            <a:off x="213360" y="1469873"/>
            <a:ext cx="5242560" cy="712864"/>
          </a:xfrm>
        </p:spPr>
        <p:txBody>
          <a:bodyPr/>
          <a:lstStyle/>
          <a:p>
            <a:pPr marL="0" indent="0">
              <a:buNone/>
            </a:pPr>
            <a:r>
              <a:rPr lang="en-US" dirty="0"/>
              <a:t>FDBA website </a:t>
            </a:r>
            <a:r>
              <a:rPr lang="en-US" dirty="0">
                <a:solidFill>
                  <a:schemeClr val="accent1">
                    <a:lumMod val="75000"/>
                  </a:schemeClr>
                </a:solidFill>
                <a:hlinkClick r:id="rId3"/>
              </a:rPr>
              <a:t>www.fldeafblind.org</a:t>
            </a:r>
            <a:r>
              <a:rPr lang="en-US" dirty="0">
                <a:solidFill>
                  <a:schemeClr val="accent1">
                    <a:lumMod val="75000"/>
                  </a:schemeClr>
                </a:solidFill>
              </a:rPr>
              <a:t> </a:t>
            </a:r>
            <a:r>
              <a:rPr lang="en-US" dirty="0"/>
              <a:t> </a:t>
            </a:r>
          </a:p>
        </p:txBody>
      </p:sp>
      <p:pic>
        <p:nvPicPr>
          <p:cNvPr id="6" name="Picture 5" descr="Left side of logo has a circle with a blue background and two palm trees.  Left side says FDBA in Braille. Beneath that is printed out Florida DeafBlind Association. &#10;&#10;FDBA LOGO 2019.jpg" title="Florida DeafBlind Association logo"/>
          <p:cNvPicPr>
            <a:picLocks noChangeAspect="1"/>
          </p:cNvPicPr>
          <p:nvPr/>
        </p:nvPicPr>
        <p:blipFill rotWithShape="1">
          <a:blip r:embed="rId4">
            <a:extLst>
              <a:ext uri="{28A0092B-C50C-407E-A947-70E740481C1C}">
                <a14:useLocalDpi xmlns:a14="http://schemas.microsoft.com/office/drawing/2010/main" val="0"/>
              </a:ext>
            </a:extLst>
          </a:blip>
          <a:srcRect l="4250" t="5840" r="3750" b="6782"/>
          <a:stretch/>
        </p:blipFill>
        <p:spPr>
          <a:xfrm>
            <a:off x="3627120" y="2438400"/>
            <a:ext cx="8412480" cy="3825240"/>
          </a:xfrm>
          <a:prstGeom prst="rect">
            <a:avLst/>
          </a:prstGeom>
        </p:spPr>
      </p:pic>
    </p:spTree>
    <p:extLst>
      <p:ext uri="{BB962C8B-B14F-4D97-AF65-F5344CB8AC3E}">
        <p14:creationId xmlns:p14="http://schemas.microsoft.com/office/powerpoint/2010/main" val="2670351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CC32-12E2-40AB-91E7-E065E3B54AA8}"/>
              </a:ext>
            </a:extLst>
          </p:cNvPr>
          <p:cNvSpPr>
            <a:spLocks noGrp="1"/>
          </p:cNvSpPr>
          <p:nvPr>
            <p:ph type="title"/>
          </p:nvPr>
        </p:nvSpPr>
        <p:spPr>
          <a:xfrm>
            <a:off x="2539096" y="5101106"/>
            <a:ext cx="8462887" cy="683588"/>
          </a:xfrm>
        </p:spPr>
        <p:txBody>
          <a:bodyPr anchor="ctr">
            <a:noAutofit/>
          </a:bodyPr>
          <a:lstStyle/>
          <a:p>
            <a:r>
              <a:rPr lang="en-US" sz="4000" dirty="0">
                <a:solidFill>
                  <a:srgbClr val="FFFEFF"/>
                </a:solidFill>
                <a:hlinkClick r:id="rId3"/>
              </a:rPr>
              <a:t>www.fimcvi.org</a:t>
            </a:r>
            <a:r>
              <a:rPr lang="en-US" sz="4000" dirty="0">
                <a:solidFill>
                  <a:srgbClr val="FFFEFF"/>
                </a:solidFill>
              </a:rPr>
              <a:t> (on FB, Twitter, YT)</a:t>
            </a:r>
          </a:p>
        </p:txBody>
      </p:sp>
      <p:graphicFrame>
        <p:nvGraphicFramePr>
          <p:cNvPr id="5" name="Content Placeholder 2" descr="SmartArt object">
            <a:extLst>
              <a:ext uri="{FF2B5EF4-FFF2-40B4-BE49-F238E27FC236}">
                <a16:creationId xmlns:a16="http://schemas.microsoft.com/office/drawing/2014/main" id="{59405A29-4A0F-429B-A6BA-2D3E9946C76A}"/>
              </a:ext>
            </a:extLst>
          </p:cNvPr>
          <p:cNvGraphicFramePr>
            <a:graphicFrameLocks noGrp="1"/>
          </p:cNvGraphicFramePr>
          <p:nvPr>
            <p:ph idx="1"/>
            <p:extLst>
              <p:ext uri="{D42A27DB-BD31-4B8C-83A1-F6EECF244321}">
                <p14:modId xmlns:p14="http://schemas.microsoft.com/office/powerpoint/2010/main" val="3953939391"/>
              </p:ext>
            </p:extLst>
          </p:nvPr>
        </p:nvGraphicFramePr>
        <p:xfrm>
          <a:off x="450434" y="357810"/>
          <a:ext cx="11288243" cy="44825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logo shows the left half of a yellow sun's rays with the letters F I M C - V I in red and the Brailled letters in gold">
            <a:extLst>
              <a:ext uri="{FF2B5EF4-FFF2-40B4-BE49-F238E27FC236}">
                <a16:creationId xmlns:a16="http://schemas.microsoft.com/office/drawing/2014/main" id="{7DDCB2CB-2C32-4D76-B50E-2FBE59B1625F}"/>
              </a:ext>
            </a:extLst>
          </p:cNvPr>
          <p:cNvPicPr>
            <a:picLocks noChangeAspect="1"/>
          </p:cNvPicPr>
          <p:nvPr/>
        </p:nvPicPr>
        <p:blipFill>
          <a:blip r:embed="rId9"/>
          <a:stretch>
            <a:fillRect/>
          </a:stretch>
        </p:blipFill>
        <p:spPr>
          <a:xfrm>
            <a:off x="582638" y="4584707"/>
            <a:ext cx="1420443" cy="1481443"/>
          </a:xfrm>
          <a:prstGeom prst="rect">
            <a:avLst/>
          </a:prstGeom>
        </p:spPr>
      </p:pic>
    </p:spTree>
    <p:extLst>
      <p:ext uri="{BB962C8B-B14F-4D97-AF65-F5344CB8AC3E}">
        <p14:creationId xmlns:p14="http://schemas.microsoft.com/office/powerpoint/2010/main" val="16224644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983C-687B-4E52-8705-92ACD028AB5C}"/>
              </a:ext>
            </a:extLst>
          </p:cNvPr>
          <p:cNvSpPr>
            <a:spLocks noGrp="1"/>
          </p:cNvSpPr>
          <p:nvPr>
            <p:ph type="title"/>
          </p:nvPr>
        </p:nvSpPr>
        <p:spPr/>
        <p:txBody>
          <a:bodyPr/>
          <a:lstStyle/>
          <a:p>
            <a:r>
              <a:rPr lang="en-US" dirty="0"/>
              <a:t>FIMC-VI Updates</a:t>
            </a:r>
          </a:p>
        </p:txBody>
      </p:sp>
      <p:sp>
        <p:nvSpPr>
          <p:cNvPr id="3" name="Content Placeholder 2">
            <a:extLst>
              <a:ext uri="{FF2B5EF4-FFF2-40B4-BE49-F238E27FC236}">
                <a16:creationId xmlns:a16="http://schemas.microsoft.com/office/drawing/2014/main" id="{6BBA4103-4E31-4221-9352-B1D76EACD3D6}"/>
              </a:ext>
            </a:extLst>
          </p:cNvPr>
          <p:cNvSpPr>
            <a:spLocks noGrp="1"/>
          </p:cNvSpPr>
          <p:nvPr>
            <p:ph idx="1"/>
          </p:nvPr>
        </p:nvSpPr>
        <p:spPr>
          <a:xfrm>
            <a:off x="680321" y="2336872"/>
            <a:ext cx="9160909" cy="3904901"/>
          </a:xfrm>
        </p:spPr>
        <p:txBody>
          <a:bodyPr>
            <a:normAutofit/>
          </a:bodyPr>
          <a:lstStyle/>
          <a:p>
            <a:r>
              <a:rPr lang="en-US" sz="2800" dirty="0"/>
              <a:t>Launched first prison braille program in Florida</a:t>
            </a:r>
          </a:p>
          <a:p>
            <a:r>
              <a:rPr lang="en-US" sz="2800" dirty="0"/>
              <a:t>New Online Module: </a:t>
            </a:r>
            <a:r>
              <a:rPr lang="en-US" sz="2800" dirty="0">
                <a:hlinkClick r:id="rId3"/>
              </a:rPr>
              <a:t>What to Do if You are Working with a Student Who is Blind or Visually Impaired</a:t>
            </a:r>
            <a:endParaRPr lang="en-US" sz="2800" dirty="0"/>
          </a:p>
          <a:p>
            <a:r>
              <a:rPr lang="en-US" sz="2800" dirty="0"/>
              <a:t>Canvas site to support those interested in learning </a:t>
            </a:r>
            <a:r>
              <a:rPr lang="en-US" sz="2800" dirty="0">
                <a:hlinkClick r:id="rId4"/>
              </a:rPr>
              <a:t>UEB Math/Science</a:t>
            </a:r>
            <a:endParaRPr lang="en-US" sz="2800" dirty="0"/>
          </a:p>
          <a:p>
            <a:r>
              <a:rPr lang="en-US" sz="2800" dirty="0"/>
              <a:t>Several new </a:t>
            </a:r>
            <a:r>
              <a:rPr lang="en-US" sz="2800" dirty="0">
                <a:hlinkClick r:id="rId5"/>
              </a:rPr>
              <a:t>archived webinars</a:t>
            </a:r>
            <a:r>
              <a:rPr lang="en-US" sz="2800" dirty="0"/>
              <a:t> </a:t>
            </a:r>
          </a:p>
          <a:p>
            <a:pPr lvl="1"/>
            <a:r>
              <a:rPr lang="en-US" sz="2800" dirty="0"/>
              <a:t>Providing </a:t>
            </a:r>
            <a:r>
              <a:rPr lang="en-US" sz="2800" dirty="0" err="1"/>
              <a:t>Inservices</a:t>
            </a:r>
            <a:r>
              <a:rPr lang="en-US" sz="2800" dirty="0"/>
              <a:t> to Classroom Teachers; Initial Eligibility and </a:t>
            </a:r>
            <a:r>
              <a:rPr lang="en-US" sz="2800" dirty="0" smtClean="0"/>
              <a:t>Reevaluation</a:t>
            </a:r>
            <a:endParaRPr lang="en-US" sz="2800" dirty="0"/>
          </a:p>
        </p:txBody>
      </p:sp>
    </p:spTree>
    <p:extLst>
      <p:ext uri="{BB962C8B-B14F-4D97-AF65-F5344CB8AC3E}">
        <p14:creationId xmlns:p14="http://schemas.microsoft.com/office/powerpoint/2010/main" val="40706378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FIMC-VI </a:t>
            </a:r>
            <a:r>
              <a:rPr lang="en-US" dirty="0" smtClean="0"/>
              <a:t>Updates continued</a:t>
            </a:r>
            <a:endParaRPr lang="en-US" dirty="0"/>
          </a:p>
        </p:txBody>
      </p:sp>
      <p:sp>
        <p:nvSpPr>
          <p:cNvPr id="3" name="Content Placeholder 2"/>
          <p:cNvSpPr>
            <a:spLocks noGrp="1"/>
          </p:cNvSpPr>
          <p:nvPr>
            <p:ph idx="1"/>
          </p:nvPr>
        </p:nvSpPr>
        <p:spPr/>
        <p:txBody>
          <a:bodyPr>
            <a:normAutofit/>
          </a:bodyPr>
          <a:lstStyle/>
          <a:p>
            <a:r>
              <a:rPr lang="en-US" sz="2800" dirty="0"/>
              <a:t>2022 </a:t>
            </a:r>
            <a:r>
              <a:rPr lang="en-US" sz="2800" dirty="0">
                <a:hlinkClick r:id="rId2"/>
              </a:rPr>
              <a:t>Florida Regional Braille Challenge</a:t>
            </a:r>
            <a:r>
              <a:rPr lang="en-US" sz="2800" dirty="0"/>
              <a:t> scheduled to be face-to-face </a:t>
            </a:r>
          </a:p>
          <a:p>
            <a:r>
              <a:rPr lang="en-US" sz="2800" dirty="0"/>
              <a:t>Spring Working with the Experts: Augmentative and Alternative Communication: Unique Considerations for Students with Visual Impairments</a:t>
            </a:r>
          </a:p>
          <a:p>
            <a:pPr lvl="1"/>
            <a:r>
              <a:rPr lang="en-US" sz="2800" dirty="0"/>
              <a:t>Virtually April 21, 2022</a:t>
            </a:r>
          </a:p>
          <a:p>
            <a:pPr lvl="1"/>
            <a:r>
              <a:rPr lang="en-US" sz="2800" dirty="0"/>
              <a:t>Registration will be added to our </a:t>
            </a:r>
            <a:r>
              <a:rPr lang="en-US" sz="2800" dirty="0">
                <a:hlinkClick r:id="rId3"/>
              </a:rPr>
              <a:t>Events </a:t>
            </a:r>
            <a:r>
              <a:rPr lang="en-US" sz="2800" dirty="0" smtClean="0">
                <a:hlinkClick r:id="rId3"/>
              </a:rPr>
              <a:t>page</a:t>
            </a:r>
            <a:endParaRPr lang="en-US" sz="2800" dirty="0"/>
          </a:p>
        </p:txBody>
      </p:sp>
      <p:sp>
        <p:nvSpPr>
          <p:cNvPr id="4" name="Footer Placeholder 3"/>
          <p:cNvSpPr>
            <a:spLocks noGrp="1"/>
          </p:cNvSpPr>
          <p:nvPr>
            <p:ph type="ftr" sz="quarter" idx="11"/>
          </p:nvPr>
        </p:nvSpPr>
        <p:spPr/>
        <p:txBody>
          <a:bodyPr/>
          <a:lstStyle/>
          <a:p>
            <a:pPr algn="l"/>
            <a:r>
              <a:rPr lang="en-US" smtClean="0"/>
              <a:t>Teach a Course</a:t>
            </a:r>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32</a:t>
            </a:fld>
            <a:endParaRPr lang="en-US" dirty="0"/>
          </a:p>
        </p:txBody>
      </p:sp>
    </p:spTree>
    <p:extLst>
      <p:ext uri="{BB962C8B-B14F-4D97-AF65-F5344CB8AC3E}">
        <p14:creationId xmlns:p14="http://schemas.microsoft.com/office/powerpoint/2010/main" val="2336145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9BA34-090F-6249-BB97-860C3D9C56F8}"/>
              </a:ext>
            </a:extLst>
          </p:cNvPr>
          <p:cNvSpPr>
            <a:spLocks noGrp="1"/>
          </p:cNvSpPr>
          <p:nvPr>
            <p:ph type="title"/>
          </p:nvPr>
        </p:nvSpPr>
        <p:spPr>
          <a:xfrm>
            <a:off x="1969099" y="394995"/>
            <a:ext cx="8646863" cy="930885"/>
          </a:xfrm>
        </p:spPr>
        <p:txBody>
          <a:bodyPr>
            <a:normAutofit/>
          </a:bodyPr>
          <a:lstStyle/>
          <a:p>
            <a:pPr algn="ctr"/>
            <a:r>
              <a:rPr lang="en-US" sz="5333" b="1" dirty="0"/>
              <a:t>Educational Interpreter Project</a:t>
            </a:r>
          </a:p>
        </p:txBody>
      </p:sp>
      <p:sp>
        <p:nvSpPr>
          <p:cNvPr id="3" name="Text Placeholder 2">
            <a:extLst>
              <a:ext uri="{FF2B5EF4-FFF2-40B4-BE49-F238E27FC236}">
                <a16:creationId xmlns:a16="http://schemas.microsoft.com/office/drawing/2014/main" id="{F8C6CEFC-D645-F547-B711-DD3948747E10}"/>
              </a:ext>
            </a:extLst>
          </p:cNvPr>
          <p:cNvSpPr>
            <a:spLocks noGrp="1"/>
          </p:cNvSpPr>
          <p:nvPr>
            <p:ph idx="1"/>
          </p:nvPr>
        </p:nvSpPr>
        <p:spPr>
          <a:xfrm>
            <a:off x="411480" y="1765176"/>
            <a:ext cx="11672839" cy="4896624"/>
          </a:xfrm>
        </p:spPr>
        <p:txBody>
          <a:bodyPr>
            <a:normAutofit lnSpcReduction="10000"/>
          </a:bodyPr>
          <a:lstStyle/>
          <a:p>
            <a:pPr marL="0" indent="0" algn="ctr">
              <a:buNone/>
            </a:pPr>
            <a:r>
              <a:rPr lang="en-US" sz="3733" b="1" dirty="0"/>
              <a:t>Free Statewide Resources and </a:t>
            </a:r>
            <a:r>
              <a:rPr lang="en-US" sz="3733" b="1" dirty="0" smtClean="0"/>
              <a:t>Services</a:t>
            </a:r>
          </a:p>
          <a:p>
            <a:pPr marL="0" indent="0" algn="ctr">
              <a:buNone/>
            </a:pPr>
            <a:r>
              <a:rPr lang="en-US" sz="1100" b="1" dirty="0" smtClean="0"/>
              <a:t> </a:t>
            </a:r>
            <a:endParaRPr lang="en-US" sz="1100" b="1" dirty="0"/>
          </a:p>
          <a:p>
            <a:pPr marL="457189" lvl="1" indent="0" algn="ctr">
              <a:buNone/>
            </a:pPr>
            <a:r>
              <a:rPr lang="en-US" sz="3200" dirty="0" smtClean="0"/>
              <a:t>Aaron Izzo, Director</a:t>
            </a:r>
          </a:p>
          <a:p>
            <a:pPr marL="457189" lvl="1" indent="0" algn="ctr">
              <a:buNone/>
            </a:pPr>
            <a:r>
              <a:rPr lang="en-US" sz="3200" u="sng" dirty="0" smtClean="0">
                <a:hlinkClick r:id="rId3"/>
              </a:rPr>
              <a:t>aaizzo@pasco.k12.fl.us</a:t>
            </a:r>
            <a:endParaRPr lang="en-US" sz="3200" u="sng" dirty="0" smtClean="0"/>
          </a:p>
          <a:p>
            <a:pPr marL="457189" lvl="1" indent="0" algn="ctr">
              <a:buNone/>
            </a:pPr>
            <a:endParaRPr lang="en-US" sz="1800" dirty="0"/>
          </a:p>
          <a:p>
            <a:pPr marL="0" indent="0" algn="ctr">
              <a:buNone/>
            </a:pPr>
            <a:r>
              <a:rPr lang="en-US" sz="3200" dirty="0"/>
              <a:t>Jennifer Francisco, Coordinator, </a:t>
            </a:r>
          </a:p>
          <a:p>
            <a:pPr marL="0" indent="0" algn="ctr">
              <a:buNone/>
            </a:pPr>
            <a:r>
              <a:rPr lang="en-US" sz="3200" dirty="0"/>
              <a:t>Ed Certifications: K-6 and HI, Master’s in Reading Education</a:t>
            </a:r>
          </a:p>
          <a:p>
            <a:pPr marL="0" indent="0" algn="ctr">
              <a:buNone/>
            </a:pPr>
            <a:r>
              <a:rPr lang="en-US" sz="3200" u="sng" dirty="0">
                <a:hlinkClick r:id="rId4"/>
              </a:rPr>
              <a:t>jfrancis@pasco.k12.fl.us</a:t>
            </a:r>
            <a:r>
              <a:rPr lang="en-US" sz="3200" dirty="0"/>
              <a:t>   </a:t>
            </a:r>
          </a:p>
          <a:p>
            <a:pPr marL="0" indent="0" algn="ctr">
              <a:buNone/>
            </a:pPr>
            <a:r>
              <a:rPr lang="en-US" sz="3200" dirty="0"/>
              <a:t>727-210-7150</a:t>
            </a:r>
          </a:p>
          <a:p>
            <a:pPr marL="0" indent="0" algn="ctr">
              <a:buNone/>
            </a:pPr>
            <a:r>
              <a:rPr lang="en-US" sz="3200" dirty="0">
                <a:hlinkClick r:id="rId5"/>
              </a:rPr>
              <a:t>http://www.pasco.k12.fl.us/interpreter</a:t>
            </a:r>
            <a:endParaRPr lang="en-US" sz="3200" dirty="0"/>
          </a:p>
        </p:txBody>
      </p:sp>
      <p:pic>
        <p:nvPicPr>
          <p:cNvPr id="8" name="Picture 7" descr="Red circle with Educational Interpreter Project Florida DOE written around the outside edge. The middle has a white background. A red apple takes up most of the inside space of the circle. White cut-out of two hands signing the word interpreter lay on the apple" title="logo Educational Interpreter Project ">
            <a:extLst>
              <a:ext uri="{FF2B5EF4-FFF2-40B4-BE49-F238E27FC236}">
                <a16:creationId xmlns:a16="http://schemas.microsoft.com/office/drawing/2014/main" id="{8BC6A22A-DBE3-8E4B-BA67-C08ACB6FA04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07279" y="361861"/>
            <a:ext cx="1661820" cy="1680051"/>
          </a:xfrm>
          <a:prstGeom prst="rect">
            <a:avLst/>
          </a:prstGeom>
        </p:spPr>
      </p:pic>
    </p:spTree>
    <p:extLst>
      <p:ext uri="{BB962C8B-B14F-4D97-AF65-F5344CB8AC3E}">
        <p14:creationId xmlns:p14="http://schemas.microsoft.com/office/powerpoint/2010/main" val="38741601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671137" cy="973021"/>
          </a:xfrm>
        </p:spPr>
        <p:txBody>
          <a:bodyPr>
            <a:normAutofit fontScale="90000"/>
          </a:bodyPr>
          <a:lstStyle/>
          <a:p>
            <a:r>
              <a:rPr lang="en-US" sz="4800" b="1" dirty="0"/>
              <a:t>Educational Interpreter Project performance assessments</a:t>
            </a:r>
            <a:endParaRPr lang="en-US" dirty="0"/>
          </a:p>
        </p:txBody>
      </p:sp>
      <p:sp>
        <p:nvSpPr>
          <p:cNvPr id="3" name="Content Placeholder 2"/>
          <p:cNvSpPr>
            <a:spLocks noGrp="1"/>
          </p:cNvSpPr>
          <p:nvPr>
            <p:ph idx="1"/>
          </p:nvPr>
        </p:nvSpPr>
        <p:spPr>
          <a:xfrm>
            <a:off x="838200" y="2104373"/>
            <a:ext cx="9671137" cy="4072590"/>
          </a:xfrm>
        </p:spPr>
        <p:txBody>
          <a:bodyPr>
            <a:normAutofit lnSpcReduction="10000"/>
          </a:bodyPr>
          <a:lstStyle/>
          <a:p>
            <a:pPr marL="0" indent="0">
              <a:buNone/>
            </a:pPr>
            <a:r>
              <a:rPr lang="en-US" sz="3733" dirty="0"/>
              <a:t>Educational Interpreter Performance Assessment (EIPA)</a:t>
            </a:r>
          </a:p>
          <a:p>
            <a:pPr marL="0" indent="0">
              <a:buNone/>
            </a:pPr>
            <a:r>
              <a:rPr lang="en-US" sz="3733" dirty="0"/>
              <a:t>Financial Assistance to Interpreters:	</a:t>
            </a:r>
          </a:p>
          <a:p>
            <a:pPr lvl="1"/>
            <a:r>
              <a:rPr lang="en-US" sz="3733" dirty="0"/>
              <a:t>College Tuition Reimbursement</a:t>
            </a:r>
          </a:p>
          <a:p>
            <a:pPr lvl="1"/>
            <a:r>
              <a:rPr lang="en-US" sz="3733" dirty="0"/>
              <a:t>National Testing Stipends </a:t>
            </a:r>
          </a:p>
          <a:p>
            <a:pPr lvl="2"/>
            <a:r>
              <a:rPr lang="en-US" sz="3733" dirty="0"/>
              <a:t>EIPA and NIC</a:t>
            </a:r>
          </a:p>
          <a:p>
            <a:pPr marL="0" indent="0">
              <a:buNone/>
            </a:pPr>
            <a:r>
              <a:rPr lang="en-US" sz="3733" dirty="0"/>
              <a:t>Mentoring Opportunities</a:t>
            </a:r>
          </a:p>
          <a:p>
            <a:pPr marL="0" indent="0">
              <a:buNone/>
            </a:pPr>
            <a:endParaRPr lang="en-US" dirty="0"/>
          </a:p>
        </p:txBody>
      </p:sp>
      <p:pic>
        <p:nvPicPr>
          <p:cNvPr id="4" name="Picture 3" descr="one is a teacher and one interpreter" title="photo of two men">
            <a:extLst>
              <a:ext uri="{FF2B5EF4-FFF2-40B4-BE49-F238E27FC236}">
                <a16:creationId xmlns:a16="http://schemas.microsoft.com/office/drawing/2014/main" id="{4DCF2127-633E-144A-8FE5-DE81AF3755C6}"/>
              </a:ext>
            </a:extLst>
          </p:cNvPr>
          <p:cNvPicPr>
            <a:picLocks noChangeAspect="1"/>
          </p:cNvPicPr>
          <p:nvPr/>
        </p:nvPicPr>
        <p:blipFill>
          <a:blip r:embed="rId3"/>
          <a:stretch>
            <a:fillRect/>
          </a:stretch>
        </p:blipFill>
        <p:spPr>
          <a:xfrm>
            <a:off x="8256859" y="3283996"/>
            <a:ext cx="3499005" cy="2944997"/>
          </a:xfrm>
          <a:prstGeom prst="rect">
            <a:avLst/>
          </a:prstGeom>
        </p:spPr>
      </p:pic>
    </p:spTree>
    <p:extLst>
      <p:ext uri="{BB962C8B-B14F-4D97-AF65-F5344CB8AC3E}">
        <p14:creationId xmlns:p14="http://schemas.microsoft.com/office/powerpoint/2010/main" val="584251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59509"/>
            <a:ext cx="9470721" cy="1325563"/>
          </a:xfrm>
        </p:spPr>
        <p:txBody>
          <a:bodyPr>
            <a:normAutofit fontScale="90000"/>
          </a:bodyPr>
          <a:lstStyle/>
          <a:p>
            <a:r>
              <a:rPr lang="en-US" sz="4800" b="1" dirty="0"/>
              <a:t>Educational Interpreter Project professional development</a:t>
            </a:r>
            <a:endParaRPr lang="en-US" dirty="0"/>
          </a:p>
        </p:txBody>
      </p:sp>
      <p:sp>
        <p:nvSpPr>
          <p:cNvPr id="3" name="Content Placeholder 2"/>
          <p:cNvSpPr>
            <a:spLocks noGrp="1"/>
          </p:cNvSpPr>
          <p:nvPr>
            <p:ph idx="1"/>
          </p:nvPr>
        </p:nvSpPr>
        <p:spPr>
          <a:xfrm>
            <a:off x="580483" y="2091473"/>
            <a:ext cx="10515600" cy="4202771"/>
          </a:xfrm>
        </p:spPr>
        <p:txBody>
          <a:bodyPr>
            <a:noAutofit/>
          </a:bodyPr>
          <a:lstStyle/>
          <a:p>
            <a:pPr lvl="1"/>
            <a:r>
              <a:rPr lang="en-US" sz="3733" dirty="0"/>
              <a:t>Professional Day and Saturday Workshops</a:t>
            </a:r>
          </a:p>
          <a:p>
            <a:pPr lvl="2"/>
            <a:r>
              <a:rPr lang="en-US" sz="3733" dirty="0"/>
              <a:t>Available Throughout the Academic Year</a:t>
            </a:r>
          </a:p>
          <a:p>
            <a:pPr lvl="2"/>
            <a:r>
              <a:rPr lang="en-US" sz="3733" dirty="0"/>
              <a:t>Online Professional Development Opportunities (CEUs on the Go)</a:t>
            </a:r>
          </a:p>
          <a:p>
            <a:pPr lvl="2"/>
            <a:r>
              <a:rPr lang="en-US" sz="3733" dirty="0"/>
              <a:t>Summer Institute-4 days of training</a:t>
            </a:r>
          </a:p>
        </p:txBody>
      </p:sp>
    </p:spTree>
    <p:extLst>
      <p:ext uri="{BB962C8B-B14F-4D97-AF65-F5344CB8AC3E}">
        <p14:creationId xmlns:p14="http://schemas.microsoft.com/office/powerpoint/2010/main" val="23129054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44211" cy="1325563"/>
          </a:xfrm>
        </p:spPr>
        <p:txBody>
          <a:bodyPr/>
          <a:lstStyle/>
          <a:p>
            <a:r>
              <a:rPr lang="en-US" sz="4267" b="1" dirty="0"/>
              <a:t>Educational Interpreter Project technical assistance</a:t>
            </a:r>
            <a:endParaRPr lang="en-US" dirty="0"/>
          </a:p>
        </p:txBody>
      </p:sp>
      <p:sp>
        <p:nvSpPr>
          <p:cNvPr id="3" name="Content Placeholder 2"/>
          <p:cNvSpPr>
            <a:spLocks noGrp="1"/>
          </p:cNvSpPr>
          <p:nvPr>
            <p:ph idx="1"/>
          </p:nvPr>
        </p:nvSpPr>
        <p:spPr>
          <a:xfrm>
            <a:off x="475786" y="2081561"/>
            <a:ext cx="10878015" cy="4529873"/>
          </a:xfrm>
        </p:spPr>
        <p:txBody>
          <a:bodyPr>
            <a:normAutofit/>
          </a:bodyPr>
          <a:lstStyle/>
          <a:p>
            <a:pPr lvl="1"/>
            <a:r>
              <a:rPr lang="en-US" sz="3733" dirty="0"/>
              <a:t>Best Practices Support (District and Staff)</a:t>
            </a:r>
          </a:p>
          <a:p>
            <a:pPr lvl="1"/>
            <a:r>
              <a:rPr lang="en-US" sz="3733" dirty="0"/>
              <a:t>IEP Development Assistance</a:t>
            </a:r>
          </a:p>
          <a:p>
            <a:pPr lvl="1"/>
            <a:r>
              <a:rPr lang="en-US" sz="3733" dirty="0"/>
              <a:t>Student/Interpreter Evaluations and Observations</a:t>
            </a:r>
          </a:p>
          <a:p>
            <a:pPr lvl="1"/>
            <a:r>
              <a:rPr lang="en-US" sz="3733" dirty="0"/>
              <a:t>Books and DVDs available</a:t>
            </a:r>
          </a:p>
          <a:p>
            <a:endParaRPr lang="en-US" dirty="0"/>
          </a:p>
          <a:p>
            <a:pPr marL="0" indent="0">
              <a:buNone/>
            </a:pPr>
            <a:r>
              <a:rPr lang="en-US" sz="3733" dirty="0"/>
              <a:t>Link to sign up for mailing list: </a:t>
            </a:r>
            <a:r>
              <a:rPr lang="en-US" sz="3733" u="sng" dirty="0">
                <a:hlinkClick r:id="rId3"/>
              </a:rPr>
              <a:t>https://ryu.pasco.k12.fl.us/do-mform/view.php?id=103533</a:t>
            </a:r>
            <a:endParaRPr lang="en-US" sz="3733" dirty="0"/>
          </a:p>
        </p:txBody>
      </p:sp>
    </p:spTree>
    <p:extLst>
      <p:ext uri="{BB962C8B-B14F-4D97-AF65-F5344CB8AC3E}">
        <p14:creationId xmlns:p14="http://schemas.microsoft.com/office/powerpoint/2010/main" val="959746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a:off x="1711050" y="2211860"/>
            <a:ext cx="8458200" cy="1866241"/>
          </a:xfrm>
          <a:prstGeom prst="rect">
            <a:avLst/>
          </a:prstGeom>
          <a:noFill/>
          <a:ln>
            <a:noFill/>
          </a:ln>
        </p:spPr>
        <p:txBody>
          <a:bodyPr spcFirstLastPara="1" wrap="square" lIns="91425" tIns="91425" rIns="91425" bIns="91425" anchor="b" anchorCtr="0">
            <a:noAutofit/>
          </a:bodyPr>
          <a:lstStyle/>
          <a:p>
            <a:r>
              <a:rPr lang="en-US" sz="3600" dirty="0"/>
              <a:t>National Center on Deaf-Blindness (NCDB) and State Deaf-Blind Project </a:t>
            </a:r>
            <a:br>
              <a:rPr lang="en-US" sz="3600" dirty="0"/>
            </a:br>
            <a:r>
              <a:rPr lang="en-US" sz="3600" dirty="0"/>
              <a:t>Technical Assistance (TA)</a:t>
            </a:r>
            <a:endParaRPr sz="3600" dirty="0"/>
          </a:p>
        </p:txBody>
      </p:sp>
      <p:sp>
        <p:nvSpPr>
          <p:cNvPr id="58" name="Google Shape;58;p13" title="green rectangle background"/>
          <p:cNvSpPr txBox="1">
            <a:spLocks noGrp="1"/>
          </p:cNvSpPr>
          <p:nvPr>
            <p:ph type="subTitle" idx="1"/>
          </p:nvPr>
        </p:nvSpPr>
        <p:spPr>
          <a:xfrm>
            <a:off x="1515300" y="4629933"/>
            <a:ext cx="9161100" cy="2228100"/>
          </a:xfrm>
          <a:prstGeom prst="rect">
            <a:avLst/>
          </a:prstGeom>
          <a:solidFill>
            <a:srgbClr val="408087"/>
          </a:solidFill>
          <a:ln>
            <a:noFill/>
          </a:ln>
        </p:spPr>
        <p:txBody>
          <a:bodyPr spcFirstLastPara="1" wrap="square" lIns="91425" tIns="91425" rIns="91425" bIns="91425" anchor="t" anchorCtr="0">
            <a:noAutofit/>
          </a:bodyPr>
          <a:lstStyle/>
          <a:p>
            <a:pPr marL="114300" indent="0"/>
            <a:r>
              <a:rPr lang="en-US" sz="2800" dirty="0"/>
              <a:t>Michael Fagbemi, Transition Initiative Lead </a:t>
            </a:r>
          </a:p>
          <a:p>
            <a:pPr marL="114300" indent="0"/>
            <a:endParaRPr lang="en-US" sz="2800" dirty="0"/>
          </a:p>
          <a:p>
            <a:pPr marL="114300" indent="0"/>
            <a:endParaRPr sz="2800" dirty="0"/>
          </a:p>
          <a:p>
            <a:pPr marL="0" indent="0">
              <a:lnSpc>
                <a:spcPct val="115000"/>
              </a:lnSpc>
              <a:spcBef>
                <a:spcPts val="1000"/>
              </a:spcBef>
            </a:pPr>
            <a:endParaRPr b="0" dirty="0">
              <a:solidFill>
                <a:schemeClr val="lt1"/>
              </a:solidFill>
              <a:latin typeface="IBM Plex Sans Condensed SemiBold"/>
              <a:ea typeface="IBM Plex Sans Condensed SemiBold"/>
              <a:cs typeface="IBM Plex Sans Condensed SemiBold"/>
              <a:sym typeface="IBM Plex Sans Condensed SemiBold"/>
            </a:endParaRPr>
          </a:p>
        </p:txBody>
      </p:sp>
      <p:cxnSp>
        <p:nvCxnSpPr>
          <p:cNvPr id="59" name="Google Shape;59;p13" descr="written inside of rectangle: Michael Fagbemi, Transition Initiative Lead " title="green rectangle background"/>
          <p:cNvCxnSpPr/>
          <p:nvPr/>
        </p:nvCxnSpPr>
        <p:spPr>
          <a:xfrm>
            <a:off x="1515450" y="4629933"/>
            <a:ext cx="9161100" cy="0"/>
          </a:xfrm>
          <a:prstGeom prst="straightConnector1">
            <a:avLst/>
          </a:prstGeom>
          <a:noFill/>
          <a:ln w="114300" cap="flat" cmpd="sng">
            <a:solidFill>
              <a:srgbClr val="FACF5A"/>
            </a:solidFill>
            <a:prstDash val="solid"/>
            <a:round/>
            <a:headEnd type="none" w="sm" len="sm"/>
            <a:tailEnd type="none" w="sm" len="sm"/>
          </a:ln>
        </p:spPr>
      </p:cxnSp>
      <p:sp>
        <p:nvSpPr>
          <p:cNvPr id="6" name="TextBox 5" descr="link to NCDB at work flyer">
            <a:extLst>
              <a:ext uri="{FF2B5EF4-FFF2-40B4-BE49-F238E27FC236}">
                <a16:creationId xmlns:a16="http://schemas.microsoft.com/office/drawing/2014/main" id="{8B7987AF-8992-41F8-9B19-DB0EE05EF4F2}"/>
              </a:ext>
            </a:extLst>
          </p:cNvPr>
          <p:cNvSpPr txBox="1"/>
          <p:nvPr/>
        </p:nvSpPr>
        <p:spPr>
          <a:xfrm>
            <a:off x="4381500" y="900440"/>
            <a:ext cx="6096000" cy="523220"/>
          </a:xfrm>
          <a:prstGeom prst="rect">
            <a:avLst/>
          </a:prstGeom>
          <a:noFill/>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FFFFFF"/>
              </a:buClr>
              <a:buSzPts val="3000"/>
              <a:buFont typeface="IBM Plex Sans Condensed Medium"/>
              <a:buNone/>
              <a:tabLst/>
              <a:defRPr/>
            </a:pPr>
            <a:r>
              <a:rPr kumimoji="0" lang="en-US" sz="2800" b="0" i="0" u="sng" strike="noStrike" kern="0" cap="none" spc="0" normalizeH="0" baseline="0" noProof="0" dirty="0">
                <a:ln>
                  <a:noFill/>
                </a:ln>
                <a:solidFill>
                  <a:srgbClr val="FFFFFF"/>
                </a:solidFill>
                <a:effectLst/>
                <a:uLnTx/>
                <a:uFillTx/>
                <a:latin typeface="IBM Plex Sans Condensed Medium"/>
                <a:sym typeface="IBM Plex Sans Condensed Medium"/>
                <a:hlinkClick r:id="rId3"/>
              </a:rPr>
              <a:t>NCDB at Work</a:t>
            </a:r>
            <a:endParaRPr kumimoji="0" lang="en-US" sz="2800" b="0" i="0" u="sng" strike="noStrike" kern="0" cap="none" spc="0" normalizeH="0" baseline="0" noProof="0" dirty="0">
              <a:ln>
                <a:noFill/>
              </a:ln>
              <a:solidFill>
                <a:srgbClr val="FFFFFF"/>
              </a:solidFill>
              <a:effectLst/>
              <a:uLnTx/>
              <a:uFillTx/>
              <a:latin typeface="IBM Plex Sans Condensed Medium"/>
              <a:sym typeface="IBM Plex Sans Condensed Medium"/>
            </a:endParaRPr>
          </a:p>
        </p:txBody>
      </p:sp>
    </p:spTree>
    <p:extLst>
      <p:ext uri="{BB962C8B-B14F-4D97-AF65-F5344CB8AC3E}">
        <p14:creationId xmlns:p14="http://schemas.microsoft.com/office/powerpoint/2010/main" val="13768804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1835700" y="593367"/>
            <a:ext cx="8520600" cy="763500"/>
          </a:xfrm>
          <a:prstGeom prst="rect">
            <a:avLst/>
          </a:prstGeom>
        </p:spPr>
        <p:txBody>
          <a:bodyPr spcFirstLastPara="1" wrap="square" lIns="91425" tIns="91425" rIns="91425" bIns="91425" anchor="t" anchorCtr="0">
            <a:noAutofit/>
          </a:bodyPr>
          <a:lstStyle/>
          <a:p>
            <a:r>
              <a:rPr lang="en-US"/>
              <a:t>NCDB Initiative Areas</a:t>
            </a:r>
            <a:endParaRPr/>
          </a:p>
        </p:txBody>
      </p:sp>
      <p:sp>
        <p:nvSpPr>
          <p:cNvPr id="83" name="Google Shape;83;p17"/>
          <p:cNvSpPr txBox="1">
            <a:spLocks noGrp="1"/>
          </p:cNvSpPr>
          <p:nvPr>
            <p:ph type="body" idx="1"/>
          </p:nvPr>
        </p:nvSpPr>
        <p:spPr>
          <a:xfrm>
            <a:off x="1835700" y="1536633"/>
            <a:ext cx="8520600" cy="4555200"/>
          </a:xfrm>
          <a:prstGeom prst="rect">
            <a:avLst/>
          </a:prstGeom>
        </p:spPr>
        <p:txBody>
          <a:bodyPr spcFirstLastPara="1" wrap="square" lIns="91425" tIns="91425" rIns="91425" bIns="91425" anchor="t" anchorCtr="0">
            <a:noAutofit/>
          </a:bodyPr>
          <a:lstStyle/>
          <a:p>
            <a:pPr marL="0" indent="0">
              <a:buNone/>
            </a:pPr>
            <a:endParaRPr sz="1200" dirty="0">
              <a:solidFill>
                <a:schemeClr val="dk1"/>
              </a:solidFill>
              <a:latin typeface="Calibri"/>
              <a:ea typeface="Calibri"/>
              <a:cs typeface="Calibri"/>
              <a:sym typeface="Calibri"/>
            </a:endParaRPr>
          </a:p>
          <a:p>
            <a:r>
              <a:rPr lang="en-US" sz="2800" dirty="0"/>
              <a:t>Early Identification and Intervention</a:t>
            </a:r>
            <a:endParaRPr sz="2800" dirty="0"/>
          </a:p>
          <a:p>
            <a:r>
              <a:rPr lang="en-US" sz="2800" dirty="0"/>
              <a:t>Family Engagement</a:t>
            </a:r>
            <a:endParaRPr sz="2800" dirty="0"/>
          </a:p>
          <a:p>
            <a:r>
              <a:rPr lang="en-US" sz="2800" dirty="0"/>
              <a:t>Interveners &amp; Qualified Personnel</a:t>
            </a:r>
            <a:endParaRPr sz="2800" dirty="0"/>
          </a:p>
          <a:p>
            <a:r>
              <a:rPr lang="en-US" sz="2800" dirty="0"/>
              <a:t>Transition to Adult Life</a:t>
            </a:r>
            <a:endParaRPr sz="2800" dirty="0"/>
          </a:p>
          <a:p>
            <a:pPr marL="0" indent="0">
              <a:buNone/>
            </a:pPr>
            <a:endParaRPr sz="2800" dirty="0"/>
          </a:p>
          <a:p>
            <a:pPr marL="0" indent="0">
              <a:buNone/>
            </a:pPr>
            <a:r>
              <a:rPr lang="en-US" sz="2800" dirty="0"/>
              <a:t>Other important focus:</a:t>
            </a:r>
            <a:endParaRPr sz="2800" dirty="0"/>
          </a:p>
          <a:p>
            <a:pPr marL="0" indent="0">
              <a:buNone/>
            </a:pPr>
            <a:r>
              <a:rPr lang="en-US" sz="2800" dirty="0"/>
              <a:t>Maintaining a National Child Count</a:t>
            </a:r>
          </a:p>
          <a:p>
            <a:pPr marL="0" indent="0">
              <a:buNone/>
            </a:pPr>
            <a:r>
              <a:rPr lang="en-US" sz="2800" dirty="0">
                <a:hlinkClick r:id="rId3"/>
              </a:rPr>
              <a:t>Peer-Learning Communities</a:t>
            </a:r>
            <a:endParaRPr sz="2800" dirty="0"/>
          </a:p>
        </p:txBody>
      </p:sp>
    </p:spTree>
    <p:extLst>
      <p:ext uri="{BB962C8B-B14F-4D97-AF65-F5344CB8AC3E}">
        <p14:creationId xmlns:p14="http://schemas.microsoft.com/office/powerpoint/2010/main" val="100927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1835700" y="369467"/>
            <a:ext cx="8520600" cy="763500"/>
          </a:xfrm>
          <a:prstGeom prst="rect">
            <a:avLst/>
          </a:prstGeom>
          <a:noFill/>
          <a:ln>
            <a:noFill/>
          </a:ln>
        </p:spPr>
        <p:txBody>
          <a:bodyPr spcFirstLastPara="1" wrap="square" lIns="91425" tIns="91425" rIns="91425" bIns="91425" anchor="t" anchorCtr="0">
            <a:noAutofit/>
          </a:bodyPr>
          <a:lstStyle/>
          <a:p>
            <a:r>
              <a:rPr lang="en-US" dirty="0"/>
              <a:t>Transitioning to Adult Life - resources</a:t>
            </a:r>
            <a:endParaRPr dirty="0"/>
          </a:p>
        </p:txBody>
      </p:sp>
      <p:sp>
        <p:nvSpPr>
          <p:cNvPr id="137" name="Google Shape;137;p26"/>
          <p:cNvSpPr txBox="1">
            <a:spLocks noGrp="1"/>
          </p:cNvSpPr>
          <p:nvPr>
            <p:ph type="body" idx="1"/>
          </p:nvPr>
        </p:nvSpPr>
        <p:spPr>
          <a:xfrm>
            <a:off x="1524000" y="1897626"/>
            <a:ext cx="9144000" cy="4960374"/>
          </a:xfrm>
          <a:prstGeom prst="rect">
            <a:avLst/>
          </a:prstGeom>
          <a:noFill/>
          <a:ln>
            <a:noFill/>
          </a:ln>
        </p:spPr>
        <p:txBody>
          <a:bodyPr spcFirstLastPara="1" wrap="square" lIns="91425" tIns="91425" rIns="91425" bIns="91425" anchor="t" anchorCtr="0">
            <a:noAutofit/>
          </a:bodyPr>
          <a:lstStyle/>
          <a:p>
            <a:pPr marL="76200" indent="0">
              <a:buNone/>
            </a:pPr>
            <a:r>
              <a:rPr lang="en-US" sz="2670" b="1" dirty="0"/>
              <a:t>Transition Resources for Students Who Are Deaf-Blind</a:t>
            </a:r>
          </a:p>
          <a:p>
            <a:pPr marL="76200" indent="0">
              <a:buNone/>
            </a:pPr>
            <a:endParaRPr sz="2670" dirty="0"/>
          </a:p>
          <a:p>
            <a:r>
              <a:rPr lang="en-US" sz="2670" dirty="0"/>
              <a:t>NCDB’s Transition Initiative is partnering with state deaf-blind projects and other agencies to address transition using </a:t>
            </a:r>
            <a:r>
              <a:rPr lang="en-US" sz="2670" u="sng" dirty="0">
                <a:solidFill>
                  <a:schemeClr val="hlink"/>
                </a:solidFill>
                <a:hlinkClick r:id="rId3"/>
              </a:rPr>
              <a:t>The Recommendations to Improve Transition Outcomes for Students with Deaf-Blindness and Additional Disabilities</a:t>
            </a:r>
            <a:r>
              <a:rPr lang="en-US" sz="2670" dirty="0"/>
              <a:t>, </a:t>
            </a:r>
            <a:endParaRPr sz="2670" dirty="0"/>
          </a:p>
        </p:txBody>
      </p:sp>
    </p:spTree>
    <p:extLst>
      <p:ext uri="{BB962C8B-B14F-4D97-AF65-F5344CB8AC3E}">
        <p14:creationId xmlns:p14="http://schemas.microsoft.com/office/powerpoint/2010/main" val="2309954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8575" y="239997"/>
            <a:ext cx="10515600" cy="1174918"/>
          </a:xfrm>
        </p:spPr>
        <p:txBody>
          <a:bodyPr/>
          <a:lstStyle/>
          <a:p>
            <a:r>
              <a:rPr lang="en-US" dirty="0"/>
              <a:t>FDBA </a:t>
            </a:r>
            <a:r>
              <a:rPr lang="en-US" dirty="0" smtClean="0"/>
              <a:t>Accomplishments</a:t>
            </a:r>
            <a:endParaRPr lang="en-US" dirty="0"/>
          </a:p>
        </p:txBody>
      </p:sp>
      <p:sp>
        <p:nvSpPr>
          <p:cNvPr id="3" name="Content Placeholder 2"/>
          <p:cNvSpPr>
            <a:spLocks noGrp="1"/>
          </p:cNvSpPr>
          <p:nvPr>
            <p:ph idx="1"/>
          </p:nvPr>
        </p:nvSpPr>
        <p:spPr>
          <a:xfrm>
            <a:off x="1315052" y="1703070"/>
            <a:ext cx="8949826" cy="5063490"/>
          </a:xfrm>
        </p:spPr>
        <p:txBody>
          <a:bodyPr>
            <a:normAutofit/>
          </a:bodyPr>
          <a:lstStyle/>
          <a:p>
            <a:r>
              <a:rPr lang="en-US" sz="3200" dirty="0" smtClean="0"/>
              <a:t>Official </a:t>
            </a:r>
            <a:r>
              <a:rPr lang="en-US" sz="3200" dirty="0"/>
              <a:t>change from SSP (Support Service Provider) to CN (</a:t>
            </a:r>
            <a:r>
              <a:rPr lang="en-US" sz="3200" dirty="0" err="1"/>
              <a:t>CoNavigator</a:t>
            </a:r>
            <a:r>
              <a:rPr lang="en-US" sz="3200" dirty="0" smtClean="0"/>
              <a:t>)</a:t>
            </a:r>
          </a:p>
          <a:p>
            <a:endParaRPr lang="en-US" sz="800" dirty="0"/>
          </a:p>
          <a:p>
            <a:r>
              <a:rPr lang="en-US" sz="3200" dirty="0" smtClean="0"/>
              <a:t>FDBA </a:t>
            </a:r>
            <a:r>
              <a:rPr lang="en-US" sz="3200" dirty="0"/>
              <a:t>has entered a joint venture with </a:t>
            </a:r>
            <a:r>
              <a:rPr lang="en-US" sz="3200" dirty="0" err="1"/>
              <a:t>True-Biz</a:t>
            </a:r>
            <a:r>
              <a:rPr lang="en-US" sz="3200" dirty="0"/>
              <a:t> ASL Interpreting </a:t>
            </a:r>
            <a:r>
              <a:rPr lang="en-US" sz="3200" dirty="0" smtClean="0"/>
              <a:t>Services to </a:t>
            </a:r>
            <a:r>
              <a:rPr lang="en-US" sz="3200" dirty="0"/>
              <a:t>provide the CN services. FDBA continues to support FCN by providing training for the new CNs and refresher training</a:t>
            </a:r>
            <a:r>
              <a:rPr lang="en-US" sz="3200" dirty="0" smtClean="0"/>
              <a:t>.</a:t>
            </a:r>
          </a:p>
          <a:p>
            <a:endParaRPr lang="en-US" sz="800" dirty="0" smtClean="0"/>
          </a:p>
          <a:p>
            <a:r>
              <a:rPr lang="en-US" sz="3200" b="1" dirty="0"/>
              <a:t>PT ROCKS</a:t>
            </a:r>
            <a:r>
              <a:rPr lang="en-US" sz="3200" b="1" dirty="0" smtClean="0"/>
              <a:t>! </a:t>
            </a:r>
            <a:r>
              <a:rPr lang="en-US" sz="3200" dirty="0"/>
              <a:t>-</a:t>
            </a:r>
            <a:r>
              <a:rPr lang="en-US" sz="3200" dirty="0" smtClean="0"/>
              <a:t> FDBA, HKNC, T-Mobile, and FAVI – joined together for a hands-on </a:t>
            </a:r>
            <a:r>
              <a:rPr lang="en-US" sz="3200" dirty="0" err="1" smtClean="0"/>
              <a:t>ProTactile</a:t>
            </a:r>
            <a:r>
              <a:rPr lang="en-US" sz="3200" dirty="0" smtClean="0"/>
              <a:t> training weekend</a:t>
            </a:r>
            <a:endParaRPr lang="en-US" sz="3200" dirty="0"/>
          </a:p>
        </p:txBody>
      </p:sp>
    </p:spTree>
    <p:extLst>
      <p:ext uri="{BB962C8B-B14F-4D97-AF65-F5344CB8AC3E}">
        <p14:creationId xmlns:p14="http://schemas.microsoft.com/office/powerpoint/2010/main" val="1054920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5844" y="593367"/>
            <a:ext cx="10360555" cy="763500"/>
          </a:xfrm>
        </p:spPr>
        <p:txBody>
          <a:bodyPr/>
          <a:lstStyle/>
          <a:p>
            <a:r>
              <a:rPr lang="en-US" dirty="0"/>
              <a:t>Transitioning to Adult Life</a:t>
            </a:r>
          </a:p>
        </p:txBody>
      </p:sp>
      <p:sp>
        <p:nvSpPr>
          <p:cNvPr id="3" name="Text Placeholder 2"/>
          <p:cNvSpPr>
            <a:spLocks noGrp="1"/>
          </p:cNvSpPr>
          <p:nvPr>
            <p:ph type="body" idx="1"/>
          </p:nvPr>
        </p:nvSpPr>
        <p:spPr>
          <a:xfrm>
            <a:off x="1044864" y="2047910"/>
            <a:ext cx="9544478" cy="4555200"/>
          </a:xfrm>
        </p:spPr>
        <p:txBody>
          <a:bodyPr/>
          <a:lstStyle/>
          <a:p>
            <a:r>
              <a:rPr lang="en-US" sz="2800" dirty="0"/>
              <a:t>The </a:t>
            </a:r>
            <a:r>
              <a:rPr lang="en-US" sz="2800" u="sng" dirty="0">
                <a:solidFill>
                  <a:schemeClr val="hlink"/>
                </a:solidFill>
                <a:hlinkClick r:id="rId3"/>
              </a:rPr>
              <a:t>READY Tool: Readiness Evaluation of Transition to Adulthood for Deaf-Blind Youth</a:t>
            </a:r>
            <a:r>
              <a:rPr lang="en-US" sz="2800" dirty="0"/>
              <a:t> – guidance for families and transition teams of individuals aged 14 to 26</a:t>
            </a:r>
          </a:p>
          <a:p>
            <a:endParaRPr lang="en-US" sz="2800" dirty="0"/>
          </a:p>
          <a:p>
            <a:r>
              <a:rPr lang="en-US" sz="2800" dirty="0"/>
              <a:t>Transition and Adult Life Success Stories – the most recent is </a:t>
            </a:r>
            <a:r>
              <a:rPr lang="en-US" sz="2800" u="sng" dirty="0">
                <a:solidFill>
                  <a:schemeClr val="hlink"/>
                </a:solidFill>
                <a:hlinkClick r:id="rId4"/>
              </a:rPr>
              <a:t>His Best Life: A Young Man’s Transition to Adulthood</a:t>
            </a:r>
            <a:endParaRPr lang="en-US" sz="2800" dirty="0"/>
          </a:p>
        </p:txBody>
      </p:sp>
    </p:spTree>
    <p:extLst>
      <p:ext uri="{BB962C8B-B14F-4D97-AF65-F5344CB8AC3E}">
        <p14:creationId xmlns:p14="http://schemas.microsoft.com/office/powerpoint/2010/main" val="9450216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1835700" y="593367"/>
            <a:ext cx="8520600" cy="763500"/>
          </a:xfrm>
          <a:prstGeom prst="rect">
            <a:avLst/>
          </a:prstGeom>
        </p:spPr>
        <p:txBody>
          <a:bodyPr spcFirstLastPara="1" wrap="square" lIns="91425" tIns="91425" rIns="91425" bIns="91425" anchor="t" anchorCtr="0">
            <a:noAutofit/>
          </a:bodyPr>
          <a:lstStyle/>
          <a:p>
            <a:r>
              <a:rPr lang="en-US"/>
              <a:t>NCDB Resources for COVID-19</a:t>
            </a:r>
            <a:endParaRPr/>
          </a:p>
        </p:txBody>
      </p:sp>
      <p:sp>
        <p:nvSpPr>
          <p:cNvPr id="143" name="Google Shape;143;p27"/>
          <p:cNvSpPr txBox="1">
            <a:spLocks noGrp="1"/>
          </p:cNvSpPr>
          <p:nvPr>
            <p:ph type="body" idx="1"/>
          </p:nvPr>
        </p:nvSpPr>
        <p:spPr>
          <a:xfrm>
            <a:off x="796413" y="1917290"/>
            <a:ext cx="11071123" cy="4773561"/>
          </a:xfrm>
          <a:prstGeom prst="rect">
            <a:avLst/>
          </a:prstGeom>
        </p:spPr>
        <p:txBody>
          <a:bodyPr spcFirstLastPara="1" wrap="square" lIns="91425" tIns="91425" rIns="91425" bIns="91425" anchor="t" anchorCtr="0">
            <a:noAutofit/>
          </a:bodyPr>
          <a:lstStyle/>
          <a:p>
            <a:r>
              <a:rPr lang="en-US" sz="2800" dirty="0"/>
              <a:t>Resources for </a:t>
            </a:r>
            <a:r>
              <a:rPr lang="en-US" sz="2800" u="sng" dirty="0">
                <a:solidFill>
                  <a:schemeClr val="hlink"/>
                </a:solidFill>
                <a:hlinkClick r:id="rId3"/>
              </a:rPr>
              <a:t>Providing TA</a:t>
            </a:r>
            <a:r>
              <a:rPr lang="en-US" sz="2800" dirty="0"/>
              <a:t> During the </a:t>
            </a:r>
            <a:r>
              <a:rPr lang="en-US" sz="2800" dirty="0" err="1"/>
              <a:t>COVID</a:t>
            </a:r>
            <a:r>
              <a:rPr lang="en-US" sz="2800" dirty="0"/>
              <a:t>-19 Pandemic</a:t>
            </a:r>
            <a:endParaRPr sz="2800" dirty="0"/>
          </a:p>
          <a:p>
            <a:r>
              <a:rPr lang="en-US" sz="2800" u="sng" dirty="0">
                <a:solidFill>
                  <a:schemeClr val="hlink"/>
                </a:solidFill>
                <a:hlinkClick r:id="rId4"/>
              </a:rPr>
              <a:t>Key Topics for Families</a:t>
            </a:r>
            <a:r>
              <a:rPr lang="en-US" sz="2800" dirty="0"/>
              <a:t> </a:t>
            </a:r>
            <a:endParaRPr sz="2800" dirty="0"/>
          </a:p>
          <a:p>
            <a:r>
              <a:rPr lang="en-US" sz="2800" u="sng" dirty="0">
                <a:solidFill>
                  <a:schemeClr val="hlink"/>
                </a:solidFill>
                <a:hlinkClick r:id="rId5"/>
              </a:rPr>
              <a:t>Activities to do at Home</a:t>
            </a:r>
            <a:endParaRPr sz="2800" dirty="0"/>
          </a:p>
          <a:p>
            <a:r>
              <a:rPr lang="en-US" sz="2800" u="sng" dirty="0">
                <a:solidFill>
                  <a:schemeClr val="accent5"/>
                </a:solidFill>
                <a:hlinkClick r:id="rId6">
                  <a:extLst>
                    <a:ext uri="{A12FA001-AC4F-418D-AE19-62706E023703}">
                      <ahyp:hlinkClr xmlns="" xmlns:ahyp="http://schemas.microsoft.com/office/drawing/2018/hyperlinkcolor" val="tx"/>
                    </a:ext>
                  </a:extLst>
                </a:hlinkClick>
              </a:rPr>
              <a:t>NCDB Professional Development Series: Deaf-Blind Strategies</a:t>
            </a:r>
            <a:endParaRPr sz="2800" dirty="0"/>
          </a:p>
          <a:p>
            <a:pPr lvl="1" indent="-381000">
              <a:buSzPts val="2400"/>
              <a:buFont typeface="IBM Plex Sans"/>
              <a:buChar char="○"/>
            </a:pPr>
            <a:r>
              <a:rPr lang="en-US" sz="2800" dirty="0">
                <a:latin typeface="IBM Plex Sans"/>
                <a:ea typeface="IBM Plex Sans"/>
                <a:cs typeface="IBM Plex Sans"/>
                <a:sym typeface="IBM Plex Sans"/>
              </a:rPr>
              <a:t>Webinar: </a:t>
            </a:r>
            <a:r>
              <a:rPr lang="en-US" sz="2800" u="sng" dirty="0">
                <a:solidFill>
                  <a:schemeClr val="hlink"/>
                </a:solidFill>
                <a:latin typeface="IBM Plex Sans"/>
                <a:ea typeface="IBM Plex Sans"/>
                <a:cs typeface="IBM Plex Sans"/>
                <a:sym typeface="IBM Plex Sans"/>
                <a:hlinkClick r:id="rId7"/>
              </a:rPr>
              <a:t>Establishing Routines at Home</a:t>
            </a:r>
            <a:endParaRPr sz="2800" dirty="0">
              <a:latin typeface="IBM Plex Sans"/>
              <a:ea typeface="IBM Plex Sans"/>
              <a:cs typeface="IBM Plex Sans"/>
              <a:sym typeface="IBM Plex Sans"/>
            </a:endParaRPr>
          </a:p>
          <a:p>
            <a:pPr marL="914400" indent="0">
              <a:buNone/>
            </a:pPr>
            <a:r>
              <a:rPr lang="en-US" sz="2800" dirty="0"/>
              <a:t>Purpose: To provide a framework for working with families during COVID-19 that supports home based routines and learning for children who are deaf-blind</a:t>
            </a:r>
            <a:endParaRPr sz="2800" dirty="0"/>
          </a:p>
        </p:txBody>
      </p:sp>
    </p:spTree>
    <p:extLst>
      <p:ext uri="{BB962C8B-B14F-4D97-AF65-F5344CB8AC3E}">
        <p14:creationId xmlns:p14="http://schemas.microsoft.com/office/powerpoint/2010/main" val="2042429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40" name="Dicapta logo. Two blue capital letters &quot;s&quot;, slanted to the left, stand out at the end of the word &quot;dicapta&quot;. The letters “s” have thick curved sections and pointed top and bottom ends. Underneath appears the phrase &quot;Accessible Communication Developers&quot;." descr="Dicapta logo. Two blue capital letters &quot;s&quot;, slanted to the left, stand out at the end of the word &quot;dicapta&quot;. The letters “s” have thick curved sections and pointed top and bottom ends. Underneath appears the phrase &quot;Accessible Communication Developers&quot;."/>
          <p:cNvPicPr>
            <a:picLocks noChangeAspect="1"/>
          </p:cNvPicPr>
          <p:nvPr/>
        </p:nvPicPr>
        <p:blipFill>
          <a:blip r:embed="rId4"/>
          <a:stretch>
            <a:fillRect/>
          </a:stretch>
        </p:blipFill>
        <p:spPr>
          <a:xfrm>
            <a:off x="8015473" y="467114"/>
            <a:ext cx="3314485" cy="1129939"/>
          </a:xfrm>
          <a:prstGeom prst="rect">
            <a:avLst/>
          </a:prstGeom>
          <a:ln w="12700">
            <a:miter lim="400000"/>
          </a:ln>
        </p:spPr>
      </p:pic>
      <p:pic>
        <p:nvPicPr>
          <p:cNvPr id="141" name="Dicapta Foundation logo. Two orange capital letters &quot;s&quot;, slanted to the left, stand out at the end of the word &quot;dicapta&quot;. The letters &quot;s&quot; have thick curved sections and pointed top and bottom ends. Underneath appears the word &quot;Foundation&quot;." descr="Dicapta Foundation logo. Two orange capital letters &quot;s&quot;, slanted to the left, stand out at the end of the word &quot;dicapta&quot;. The letters &quot;s&quot; have thick curved sections and pointed top and bottom ends. Underneath appears the word &quot;Foundation&quot;."/>
          <p:cNvPicPr>
            <a:picLocks noChangeAspect="1"/>
          </p:cNvPicPr>
          <p:nvPr/>
        </p:nvPicPr>
        <p:blipFill>
          <a:blip r:embed="rId5"/>
          <a:stretch>
            <a:fillRect/>
          </a:stretch>
        </p:blipFill>
        <p:spPr>
          <a:xfrm>
            <a:off x="5682638" y="2911528"/>
            <a:ext cx="3416441" cy="1100791"/>
          </a:xfrm>
          <a:prstGeom prst="rect">
            <a:avLst/>
          </a:prstGeom>
          <a:ln w="12700">
            <a:miter lim="400000"/>
          </a:ln>
        </p:spPr>
      </p:pic>
      <p:sp>
        <p:nvSpPr>
          <p:cNvPr id="142" name="https://www.dicapta.com"/>
          <p:cNvSpPr txBox="1"/>
          <p:nvPr/>
        </p:nvSpPr>
        <p:spPr>
          <a:xfrm>
            <a:off x="7480608" y="1741704"/>
            <a:ext cx="4384214" cy="482183"/>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defTabSz="412750" hangingPunct="0"/>
            <a:r>
              <a:rPr sz="2800" b="1" kern="0" dirty="0">
                <a:solidFill>
                  <a:srgbClr val="000000"/>
                </a:solidFill>
                <a:latin typeface="Helvetica Neue"/>
                <a:sym typeface="Helvetica Neue"/>
                <a:hlinkClick r:id="rId6"/>
              </a:rPr>
              <a:t>https://</a:t>
            </a:r>
            <a:r>
              <a:rPr sz="2800" b="1" kern="0" dirty="0" smtClean="0">
                <a:solidFill>
                  <a:srgbClr val="000000"/>
                </a:solidFill>
                <a:latin typeface="Helvetica Neue"/>
                <a:sym typeface="Helvetica Neue"/>
                <a:hlinkClick r:id="rId6"/>
              </a:rPr>
              <a:t>www.dicapta.com</a:t>
            </a:r>
            <a:r>
              <a:rPr lang="en-US" sz="2800" b="1" kern="0" dirty="0" smtClean="0">
                <a:solidFill>
                  <a:srgbClr val="000000"/>
                </a:solidFill>
                <a:latin typeface="Helvetica Neue"/>
                <a:sym typeface="Helvetica Neue"/>
              </a:rPr>
              <a:t> </a:t>
            </a:r>
            <a:endParaRPr sz="2800" b="1" kern="0" dirty="0">
              <a:solidFill>
                <a:srgbClr val="000000"/>
              </a:solidFill>
              <a:latin typeface="Helvetica Neue"/>
              <a:sym typeface="Helvetica Neue"/>
            </a:endParaRPr>
          </a:p>
        </p:txBody>
      </p:sp>
      <p:sp>
        <p:nvSpPr>
          <p:cNvPr id="143" name="https://dicaptafoundation.org"/>
          <p:cNvSpPr txBox="1"/>
          <p:nvPr/>
        </p:nvSpPr>
        <p:spPr>
          <a:xfrm>
            <a:off x="4867731" y="4101895"/>
            <a:ext cx="5144949" cy="48218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defTabSz="412750" hangingPunct="0"/>
            <a:r>
              <a:rPr sz="2800" b="1" kern="0" dirty="0">
                <a:solidFill>
                  <a:srgbClr val="000000"/>
                </a:solidFill>
                <a:latin typeface="Helvetica Neue"/>
                <a:sym typeface="Helvetica Neue"/>
                <a:hlinkClick r:id="rId7"/>
              </a:rPr>
              <a:t>https://</a:t>
            </a:r>
            <a:r>
              <a:rPr sz="2800" b="1" kern="0" dirty="0" smtClean="0">
                <a:solidFill>
                  <a:srgbClr val="000000"/>
                </a:solidFill>
                <a:latin typeface="Helvetica Neue"/>
                <a:sym typeface="Helvetica Neue"/>
                <a:hlinkClick r:id="rId7"/>
              </a:rPr>
              <a:t>dicaptafoundation.org</a:t>
            </a:r>
            <a:r>
              <a:rPr lang="en-US" sz="2800" b="1" kern="0" dirty="0" smtClean="0">
                <a:solidFill>
                  <a:srgbClr val="000000"/>
                </a:solidFill>
                <a:latin typeface="Helvetica Neue"/>
                <a:sym typeface="Helvetica Neue"/>
              </a:rPr>
              <a:t> </a:t>
            </a:r>
            <a:endParaRPr sz="2800" b="1" kern="0" dirty="0">
              <a:solidFill>
                <a:srgbClr val="000000"/>
              </a:solidFill>
              <a:latin typeface="Helvetica Neue"/>
              <a:sym typeface="Helvetica Neue"/>
            </a:endParaRPr>
          </a:p>
        </p:txBody>
      </p:sp>
      <p:sp>
        <p:nvSpPr>
          <p:cNvPr id="144" name="Maria Victoria Diaz - mvdiaz@dicapta.com…"/>
          <p:cNvSpPr txBox="1"/>
          <p:nvPr/>
        </p:nvSpPr>
        <p:spPr>
          <a:xfrm>
            <a:off x="4390261" y="5685811"/>
            <a:ext cx="8529579" cy="91307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algn="ctr" defTabSz="412750" hangingPunct="0"/>
            <a:r>
              <a:rPr sz="2800" b="1" kern="0" dirty="0">
                <a:solidFill>
                  <a:srgbClr val="000000"/>
                </a:solidFill>
                <a:latin typeface="Helvetica Neue"/>
                <a:sym typeface="Helvetica Neue"/>
              </a:rPr>
              <a:t>Maria Victoria Diaz - </a:t>
            </a:r>
            <a:r>
              <a:rPr sz="2800" b="1" u="sng" kern="0" dirty="0">
                <a:solidFill>
                  <a:srgbClr val="000000"/>
                </a:solidFill>
                <a:latin typeface="Helvetica Neue"/>
                <a:sym typeface="Helvetica Neue"/>
                <a:hlinkClick r:id="rId8"/>
              </a:rPr>
              <a:t>mvdiaz@dicapta.com</a:t>
            </a:r>
          </a:p>
          <a:p>
            <a:pPr algn="ctr" defTabSz="412750" hangingPunct="0"/>
            <a:r>
              <a:rPr sz="2800" b="1" kern="0" dirty="0">
                <a:solidFill>
                  <a:srgbClr val="000000"/>
                </a:solidFill>
                <a:latin typeface="Helvetica Neue"/>
                <a:sym typeface="Helvetica Neue"/>
              </a:rPr>
              <a:t>Olga </a:t>
            </a:r>
            <a:r>
              <a:rPr sz="2800" b="1" kern="0" dirty="0" err="1">
                <a:solidFill>
                  <a:srgbClr val="000000"/>
                </a:solidFill>
                <a:latin typeface="Helvetica Neue"/>
                <a:sym typeface="Helvetica Neue"/>
              </a:rPr>
              <a:t>Collazos</a:t>
            </a:r>
            <a:r>
              <a:rPr sz="2800" b="1" kern="0" dirty="0">
                <a:solidFill>
                  <a:srgbClr val="000000"/>
                </a:solidFill>
                <a:latin typeface="Helvetica Neue"/>
                <a:sym typeface="Helvetica Neue"/>
              </a:rPr>
              <a:t> - </a:t>
            </a:r>
            <a:r>
              <a:rPr sz="2800" b="1" u="sng" kern="0" dirty="0">
                <a:solidFill>
                  <a:srgbClr val="000000"/>
                </a:solidFill>
                <a:latin typeface="Helvetica Neue"/>
                <a:sym typeface="Helvetica Neue"/>
                <a:hlinkClick r:id="rId9"/>
              </a:rPr>
              <a:t>ocollazos@dicaptafoundation.org</a:t>
            </a:r>
          </a:p>
        </p:txBody>
      </p:sp>
      <p:sp>
        <p:nvSpPr>
          <p:cNvPr id="2" name="Title 1">
            <a:extLst>
              <a:ext uri="{FF2B5EF4-FFF2-40B4-BE49-F238E27FC236}">
                <a16:creationId xmlns:a16="http://schemas.microsoft.com/office/drawing/2014/main" id="{E24A61B6-97AC-4F21-AEAE-F4C1B463FCF4}"/>
              </a:ext>
            </a:extLst>
          </p:cNvPr>
          <p:cNvSpPr>
            <a:spLocks noGrp="1"/>
          </p:cNvSpPr>
          <p:nvPr>
            <p:ph type="title"/>
          </p:nvPr>
        </p:nvSpPr>
        <p:spPr>
          <a:xfrm>
            <a:off x="889000" y="-2324100"/>
            <a:ext cx="10414000" cy="2324100"/>
          </a:xfrm>
        </p:spPr>
        <p:txBody>
          <a:bodyPr lIns="50800" tIns="50800" rIns="50800" bIns="50800" anchor="b">
            <a:normAutofit/>
          </a:bodyPr>
          <a:lstStyle/>
          <a:p>
            <a:r>
              <a:rPr lang="en-US" dirty="0" err="1"/>
              <a:t>Dicapta</a:t>
            </a:r>
            <a:r>
              <a:rPr lang="en-US" dirty="0"/>
              <a:t> accessible communication developers</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Big TV screen with the text: Repaso de Español.A woman speaks next to the screen. Image of an ASL interpreter at the bottom right of the image." descr="Big TV screen with the text: Repaso de Español.A woman speaks next to the screen. Image of an ASL interpreter at the bottom right of the image."/>
          <p:cNvPicPr>
            <a:picLocks/>
          </p:cNvPicPr>
          <p:nvPr/>
        </p:nvPicPr>
        <p:blipFill>
          <a:blip r:embed="rId3"/>
          <a:stretch>
            <a:fillRect/>
          </a:stretch>
        </p:blipFill>
        <p:spPr>
          <a:xfrm>
            <a:off x="1627059" y="4206674"/>
            <a:ext cx="3478652" cy="2015099"/>
          </a:xfrm>
          <a:prstGeom prst="rect">
            <a:avLst/>
          </a:prstGeom>
          <a:effectLst>
            <a:outerShdw blurRad="203200" dist="25400" dir="3600000" rotWithShape="0">
              <a:srgbClr val="000000">
                <a:alpha val="75000"/>
              </a:srgbClr>
            </a:outerShdw>
          </a:effectLst>
        </p:spPr>
      </p:pic>
      <p:sp>
        <p:nvSpPr>
          <p:cNvPr id="147" name="OSEP TVAccess Project…"/>
          <p:cNvSpPr txBox="1"/>
          <p:nvPr/>
        </p:nvSpPr>
        <p:spPr>
          <a:xfrm>
            <a:off x="1474470" y="335127"/>
            <a:ext cx="8241030" cy="10134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marL="0" lvl="8" algn="ctr" defTabSz="6350" hangingPunct="0">
              <a:defRPr sz="4800">
                <a:solidFill>
                  <a:srgbClr val="00A2FF">
                    <a:hueOff val="114395"/>
                    <a:lumOff val="-24975"/>
                  </a:srgbClr>
                </a:solidFill>
              </a:defRPr>
            </a:pPr>
            <a:r>
              <a:rPr sz="3200" b="1" kern="0" dirty="0">
                <a:solidFill>
                  <a:srgbClr val="00A2FF">
                    <a:hueOff val="114395"/>
                    <a:lumOff val="-24975"/>
                  </a:srgbClr>
                </a:solidFill>
                <a:latin typeface="Helvetica Neue"/>
                <a:sym typeface="Helvetica Neue"/>
              </a:rPr>
              <a:t>OSEP </a:t>
            </a:r>
            <a:r>
              <a:rPr sz="3200" b="1" kern="0" dirty="0" err="1">
                <a:solidFill>
                  <a:srgbClr val="00A2FF">
                    <a:hueOff val="114395"/>
                    <a:lumOff val="-24975"/>
                  </a:srgbClr>
                </a:solidFill>
                <a:latin typeface="Helvetica Neue"/>
                <a:sym typeface="Helvetica Neue"/>
              </a:rPr>
              <a:t>TVAccess</a:t>
            </a:r>
            <a:r>
              <a:rPr sz="3200" b="1" kern="0" dirty="0">
                <a:solidFill>
                  <a:srgbClr val="00A2FF">
                    <a:hueOff val="114395"/>
                    <a:lumOff val="-24975"/>
                  </a:srgbClr>
                </a:solidFill>
                <a:latin typeface="Helvetica Neue"/>
                <a:sym typeface="Helvetica Neue"/>
              </a:rPr>
              <a:t> Project</a:t>
            </a:r>
          </a:p>
          <a:p>
            <a:pPr marL="0" lvl="8" algn="ctr" defTabSz="6350" hangingPunct="0">
              <a:defRPr>
                <a:solidFill>
                  <a:srgbClr val="00A2FF">
                    <a:hueOff val="114395"/>
                    <a:lumOff val="-24975"/>
                  </a:srgbClr>
                </a:solidFill>
              </a:defRPr>
            </a:pPr>
            <a:r>
              <a:rPr sz="2800" b="1" kern="0" dirty="0">
                <a:solidFill>
                  <a:srgbClr val="00A2FF">
                    <a:hueOff val="114395"/>
                    <a:lumOff val="-24975"/>
                  </a:srgbClr>
                </a:solidFill>
                <a:latin typeface="Helvetica Neue"/>
                <a:sym typeface="Helvetica Neue"/>
              </a:rPr>
              <a:t>New 5-y cycle - Emerging technology 4 Access</a:t>
            </a:r>
          </a:p>
        </p:txBody>
      </p:sp>
      <p:pic>
        <p:nvPicPr>
          <p:cNvPr id="148" name="Black background. 3 rectangular images positioned next to each other as if there were in a carousel. From left to right: a hand types on a keyboard, a woman with headphones speaks in front of a microphone, a person types in front of an edition monitor." descr="Black background. 3 rectangular images positioned next to each other as if there were in a carousel. From left to right: a hand types on a keyboard, a woman with headphones speaks in front of a microphone, a person types in front of an edition monitor. Underneath the images, the phrase Play Me Audio."/>
          <p:cNvPicPr>
            <a:picLocks/>
          </p:cNvPicPr>
          <p:nvPr/>
        </p:nvPicPr>
        <p:blipFill>
          <a:blip r:embed="rId4"/>
          <a:stretch>
            <a:fillRect/>
          </a:stretch>
        </p:blipFill>
        <p:spPr>
          <a:xfrm>
            <a:off x="1627059" y="1915278"/>
            <a:ext cx="3478652" cy="2159346"/>
          </a:xfrm>
          <a:prstGeom prst="rect">
            <a:avLst/>
          </a:prstGeom>
          <a:effectLst>
            <a:outerShdw blurRad="203200" dist="25400" dir="3600000" rotWithShape="0">
              <a:srgbClr val="000000">
                <a:alpha val="75000"/>
              </a:srgbClr>
            </a:outerShdw>
          </a:effectLst>
        </p:spPr>
      </p:pic>
      <p:sp>
        <p:nvSpPr>
          <p:cNvPr id="149" name="All4Access - Effortless Universal Access"/>
          <p:cNvSpPr txBox="1"/>
          <p:nvPr/>
        </p:nvSpPr>
        <p:spPr>
          <a:xfrm>
            <a:off x="5743216" y="5036012"/>
            <a:ext cx="4412119" cy="5850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marL="0" lvl="8" algn="ctr" defTabSz="6350" hangingPunct="0">
              <a:defRPr>
                <a:solidFill>
                  <a:srgbClr val="00A2FF">
                    <a:hueOff val="114395"/>
                    <a:lumOff val="-24975"/>
                  </a:srgbClr>
                </a:solidFill>
              </a:defRPr>
            </a:pPr>
            <a:r>
              <a:rPr sz="1500" b="1" kern="0">
                <a:solidFill>
                  <a:srgbClr val="00A2FF">
                    <a:hueOff val="114395"/>
                    <a:lumOff val="-24975"/>
                  </a:srgbClr>
                </a:solidFill>
                <a:latin typeface="Helvetica Neue"/>
                <a:sym typeface="Helvetica Neue"/>
              </a:rPr>
              <a:t>All4Access - Effortless Universal Access</a:t>
            </a:r>
          </a:p>
        </p:txBody>
      </p:sp>
      <p:pic>
        <p:nvPicPr>
          <p:cNvPr id="150" name="Animation. A woman typing on a laptop sits on the left top corner of a giant laptop. On the screen of the giant laptop, a folder shows a circular arrow inside of a cloud.  A similar, bigger cloud floats over the laptop along with the icons for captions, audio description, ASL, and subtitles. On the top center floats the All4Access logo. " descr="Animation. A woman typing on a laptop sits on the left top corner of a giant laptop. On the screen of the giant laptop, a folder shows a circular arrow inside of a cloud.  A similar, bigger cloud floats over the laptop along with the icons for captions, audio description, ASL, and subtitles. On the top center floats the All4Access logo. "/>
          <p:cNvPicPr>
            <a:picLocks/>
          </p:cNvPicPr>
          <p:nvPr/>
        </p:nvPicPr>
        <p:blipFill>
          <a:blip r:embed="rId5"/>
          <a:stretch>
            <a:fillRect/>
          </a:stretch>
        </p:blipFill>
        <p:spPr>
          <a:xfrm>
            <a:off x="5831306" y="2245251"/>
            <a:ext cx="4235939" cy="2775430"/>
          </a:xfrm>
          <a:prstGeom prst="rect">
            <a:avLst/>
          </a:prstGeom>
          <a:effectLst>
            <a:outerShdw blurRad="203200" dist="25400" dir="3600000" rotWithShape="0">
              <a:srgbClr val="000000">
                <a:alpha val="75000"/>
              </a:srgbClr>
            </a:outerShdw>
          </a:effectLst>
        </p:spPr>
      </p:pic>
      <p:sp>
        <p:nvSpPr>
          <p:cNvPr id="2" name="Title 1">
            <a:extLst>
              <a:ext uri="{FF2B5EF4-FFF2-40B4-BE49-F238E27FC236}">
                <a16:creationId xmlns:a16="http://schemas.microsoft.com/office/drawing/2014/main" id="{EFE45C62-DBB6-4B5E-BD77-4E934F8A9EEF}"/>
              </a:ext>
            </a:extLst>
          </p:cNvPr>
          <p:cNvSpPr>
            <a:spLocks noGrp="1"/>
          </p:cNvSpPr>
          <p:nvPr>
            <p:ph type="title"/>
          </p:nvPr>
        </p:nvSpPr>
        <p:spPr>
          <a:xfrm>
            <a:off x="838200" y="-1325563"/>
            <a:ext cx="10515600" cy="1325563"/>
          </a:xfrm>
        </p:spPr>
        <p:txBody>
          <a:bodyPr lIns="91439" tIns="91439" rIns="91439" bIns="91439" anchor="b">
            <a:normAutofit fontScale="90000"/>
          </a:bodyPr>
          <a:lstStyle/>
          <a:p>
            <a:r>
              <a:rPr lang="en-US" dirty="0" err="1"/>
              <a:t>Dicapta</a:t>
            </a:r>
            <a:r>
              <a:rPr lang="en-US" dirty="0"/>
              <a:t> accessible communication developers</a:t>
            </a:r>
          </a:p>
        </p:txBody>
      </p:sp>
    </p:spTree>
  </p:cSld>
  <p:clrMapOvr>
    <a:masterClrMapping/>
  </p:clrMapOvr>
  <mc:AlternateContent xmlns:mc="http://schemas.openxmlformats.org/markup-compatibility/2006" xmlns:p14="http://schemas.microsoft.com/office/powerpoint/2010/main">
    <mc:Choice Requires="p14">
      <p:transition spd="slow" p14:dur="3500">
        <p14:prism dir="r"/>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GoCC4All logo: A tablet lays horizontally. A cloud floats over the tablet. Inside the cloud, the word “go” is written in braille. Underneath the tablet, the word: GoCC4All." descr="GoCC4All logo: A tablet lays horizontally. A cloud floats over the tablet. Inside the cloud, the word “go” is written in braille. Underneath the tablet, the word: GoCC4All."/>
          <p:cNvPicPr>
            <a:picLocks noChangeAspect="1"/>
          </p:cNvPicPr>
          <p:nvPr/>
        </p:nvPicPr>
        <p:blipFill>
          <a:blip r:embed="rId3"/>
          <a:stretch>
            <a:fillRect/>
          </a:stretch>
        </p:blipFill>
        <p:spPr>
          <a:xfrm>
            <a:off x="7913270" y="1801814"/>
            <a:ext cx="1367890" cy="1772557"/>
          </a:xfrm>
          <a:prstGeom prst="rect">
            <a:avLst/>
          </a:prstGeom>
          <a:ln w="12700">
            <a:miter lim="400000"/>
          </a:ln>
        </p:spPr>
      </p:pic>
      <p:sp>
        <p:nvSpPr>
          <p:cNvPr id="155" name="GoCC4All - Emergency Info &amp; Live TV CC at your Fingertips…"/>
          <p:cNvSpPr txBox="1"/>
          <p:nvPr/>
        </p:nvSpPr>
        <p:spPr>
          <a:xfrm>
            <a:off x="594360" y="102870"/>
            <a:ext cx="10287000" cy="14229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algn="ctr" hangingPunct="0">
              <a:defRPr sz="4600">
                <a:solidFill>
                  <a:srgbClr val="365B9D"/>
                </a:solidFill>
              </a:defRPr>
            </a:pPr>
            <a:r>
              <a:rPr sz="2800" b="1" kern="0" dirty="0">
                <a:solidFill>
                  <a:srgbClr val="365B9D"/>
                </a:solidFill>
                <a:latin typeface="Helvetica Neue"/>
                <a:sym typeface="Helvetica Neue"/>
              </a:rPr>
              <a:t>GoCC4All - Emergency Info &amp; Live TV CC at your </a:t>
            </a:r>
            <a:r>
              <a:rPr sz="2800" b="1" u="sng" kern="0" dirty="0">
                <a:solidFill>
                  <a:srgbClr val="365B9D"/>
                </a:solidFill>
                <a:latin typeface="Helvetica Neue"/>
                <a:sym typeface="Helvetica Neue"/>
                <a:hlinkClick r:id="rId4"/>
              </a:rPr>
              <a:t>Fingertips</a:t>
            </a:r>
          </a:p>
          <a:p>
            <a:pPr algn="ctr" hangingPunct="0">
              <a:defRPr>
                <a:solidFill>
                  <a:srgbClr val="365B9D"/>
                </a:solidFill>
              </a:defRPr>
            </a:pPr>
            <a:r>
              <a:rPr sz="2400" b="1" kern="0" dirty="0">
                <a:solidFill>
                  <a:srgbClr val="365B9D"/>
                </a:solidFill>
                <a:latin typeface="Helvetica Neue"/>
                <a:sym typeface="Helvetica Neue"/>
              </a:rPr>
              <a:t>Now Spanish alerts also available</a:t>
            </a:r>
          </a:p>
          <a:p>
            <a:pPr algn="ctr" hangingPunct="0">
              <a:defRPr>
                <a:solidFill>
                  <a:srgbClr val="365B9D"/>
                </a:solidFill>
              </a:defRPr>
            </a:pPr>
            <a:r>
              <a:rPr sz="2400" b="1" kern="0" dirty="0">
                <a:solidFill>
                  <a:srgbClr val="365B9D"/>
                </a:solidFill>
                <a:latin typeface="Helvetica Neue"/>
                <a:sym typeface="Helvetica Neue"/>
                <a:hlinkClick r:id="rId4"/>
              </a:rPr>
              <a:t>https://</a:t>
            </a:r>
            <a:r>
              <a:rPr sz="2400" b="1" kern="0" dirty="0" smtClean="0">
                <a:solidFill>
                  <a:srgbClr val="365B9D"/>
                </a:solidFill>
                <a:latin typeface="Helvetica Neue"/>
                <a:sym typeface="Helvetica Neue"/>
                <a:hlinkClick r:id="rId4"/>
              </a:rPr>
              <a:t>gocc4all.dicaptafoundation.org</a:t>
            </a:r>
            <a:r>
              <a:rPr lang="en-US" sz="2400" b="1" kern="0" dirty="0" smtClean="0">
                <a:solidFill>
                  <a:srgbClr val="365B9D"/>
                </a:solidFill>
                <a:latin typeface="Helvetica Neue"/>
                <a:sym typeface="Helvetica Neue"/>
              </a:rPr>
              <a:t> </a:t>
            </a:r>
            <a:endParaRPr sz="2400" b="1" kern="0" dirty="0">
              <a:solidFill>
                <a:srgbClr val="365B9D"/>
              </a:solidFill>
              <a:latin typeface="Helvetica Neue"/>
              <a:sym typeface="Helvetica Neue"/>
            </a:endParaRPr>
          </a:p>
        </p:txBody>
      </p:sp>
      <p:pic>
        <p:nvPicPr>
          <p:cNvPr id="156" name="Animation. A TV screen at the top of the image. Three consecutive curved lines go from the TV toward a phone. The phone background is black and shows big text in white. To the left of the phone, there is a braille display, and to the right,  there is a smaller size phone with a speaker over it. " descr="Animation. A TV screen at the top of the image. Three consecutive curved lines go from the TV toward a phone. The phone background is black and shows big text in white. To the left of the phone, there is a braille display, and to the right,  there is a smaller size phone with a speaker over it. "/>
          <p:cNvPicPr>
            <a:picLocks noChangeAspect="1"/>
          </p:cNvPicPr>
          <p:nvPr/>
        </p:nvPicPr>
        <p:blipFill>
          <a:blip r:embed="rId5"/>
          <a:stretch>
            <a:fillRect/>
          </a:stretch>
        </p:blipFill>
        <p:spPr>
          <a:xfrm>
            <a:off x="6536055" y="3797620"/>
            <a:ext cx="4474805" cy="3151820"/>
          </a:xfrm>
          <a:prstGeom prst="rect">
            <a:avLst/>
          </a:prstGeom>
          <a:ln w="12700">
            <a:miter lim="400000"/>
          </a:ln>
        </p:spPr>
      </p:pic>
      <p:pic>
        <p:nvPicPr>
          <p:cNvPr id="157" name="Cartoon. On the left, a tornado spins. On the center, a young man with a pair of glasses and a cane stands. A location marker floats above his head. On the right, the screen of a mobile phone shows the GoCC4All app open showing an emergency alert in Spanish." descr="Cartoon. On the left, a tornado spins. On the center, a young man with a pair of glasses and a cane stands. A location marker floats above his head. On the right, the screen of a mobile phone shows the GoCC4All app open showing an emergency alert in Spanish."/>
          <p:cNvPicPr>
            <a:picLocks/>
          </p:cNvPicPr>
          <p:nvPr/>
        </p:nvPicPr>
        <p:blipFill>
          <a:blip r:embed="rId6"/>
          <a:stretch>
            <a:fillRect/>
          </a:stretch>
        </p:blipFill>
        <p:spPr>
          <a:xfrm>
            <a:off x="1644560" y="1801814"/>
            <a:ext cx="4451440" cy="3203821"/>
          </a:xfrm>
          <a:prstGeom prst="rect">
            <a:avLst/>
          </a:prstGeom>
          <a:effectLst>
            <a:outerShdw blurRad="203200" dist="25400" dir="3600000" rotWithShape="0">
              <a:srgbClr val="000000">
                <a:alpha val="75000"/>
              </a:srgbClr>
            </a:outerShdw>
          </a:effectLst>
        </p:spPr>
      </p:pic>
      <p:sp>
        <p:nvSpPr>
          <p:cNvPr id="2" name="Title 1">
            <a:extLst>
              <a:ext uri="{FF2B5EF4-FFF2-40B4-BE49-F238E27FC236}">
                <a16:creationId xmlns:a16="http://schemas.microsoft.com/office/drawing/2014/main" id="{08AADAA5-C8C4-4422-B116-2922E05C0E29}"/>
              </a:ext>
            </a:extLst>
          </p:cNvPr>
          <p:cNvSpPr>
            <a:spLocks noGrp="1"/>
          </p:cNvSpPr>
          <p:nvPr>
            <p:ph type="title"/>
          </p:nvPr>
        </p:nvSpPr>
        <p:spPr>
          <a:xfrm>
            <a:off x="838200" y="-1325563"/>
            <a:ext cx="10515600" cy="1325563"/>
          </a:xfrm>
        </p:spPr>
        <p:txBody>
          <a:bodyPr lIns="91439" tIns="91439" rIns="91439" bIns="91439" anchor="b">
            <a:normAutofit fontScale="90000"/>
          </a:bodyPr>
          <a:lstStyle/>
          <a:p>
            <a:r>
              <a:rPr lang="en-US" dirty="0" err="1"/>
              <a:t>Dicapta</a:t>
            </a:r>
            <a:r>
              <a:rPr lang="en-US" dirty="0"/>
              <a:t> accessible communication developers</a:t>
            </a: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6255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42662" y="752790"/>
            <a:ext cx="9144000" cy="1113332"/>
          </a:xfrm>
        </p:spPr>
        <p:txBody>
          <a:bodyPr>
            <a:normAutofit fontScale="90000"/>
          </a:bodyPr>
          <a:lstStyle/>
          <a:p>
            <a:r>
              <a:rPr lang="en-US" sz="5400" b="1" dirty="0">
                <a:solidFill>
                  <a:srgbClr val="FFE79A"/>
                </a:solidFill>
                <a:latin typeface="Arial" charset="0"/>
                <a:ea typeface="Arial" charset="0"/>
                <a:cs typeface="Arial" charset="0"/>
              </a:rPr>
              <a:t>Helen Keller National Center (HKNC)</a:t>
            </a:r>
          </a:p>
        </p:txBody>
      </p:sp>
      <p:sp>
        <p:nvSpPr>
          <p:cNvPr id="3" name="Subtitle 2"/>
          <p:cNvSpPr>
            <a:spLocks noGrp="1"/>
          </p:cNvSpPr>
          <p:nvPr>
            <p:ph type="subTitle" idx="1"/>
          </p:nvPr>
        </p:nvSpPr>
        <p:spPr>
          <a:xfrm>
            <a:off x="914400" y="3284375"/>
            <a:ext cx="10487608" cy="1474237"/>
          </a:xfrm>
        </p:spPr>
        <p:txBody>
          <a:bodyPr>
            <a:normAutofit/>
          </a:bodyPr>
          <a:lstStyle/>
          <a:p>
            <a:r>
              <a:rPr lang="en-US" sz="3200" dirty="0">
                <a:solidFill>
                  <a:srgbClr val="FFF2C7"/>
                </a:solidFill>
                <a:latin typeface="Arial" charset="0"/>
                <a:ea typeface="Arial" charset="0"/>
                <a:cs typeface="Arial" charset="0"/>
              </a:rPr>
              <a:t>HKNC Programs and Services: </a:t>
            </a:r>
            <a:r>
              <a:rPr lang="en-US" sz="3200" dirty="0">
                <a:solidFill>
                  <a:srgbClr val="FFF2C7"/>
                </a:solidFill>
                <a:latin typeface="Arial" charset="0"/>
                <a:ea typeface="Arial" charset="0"/>
                <a:cs typeface="Arial" charset="0"/>
                <a:hlinkClick r:id="rId4"/>
              </a:rPr>
              <a:t>https://www.helenkeller.org/hknc</a:t>
            </a:r>
            <a:endParaRPr lang="en-US" sz="3200" dirty="0">
              <a:solidFill>
                <a:srgbClr val="FFF2C7"/>
              </a:solidFill>
              <a:latin typeface="Arial" charset="0"/>
              <a:ea typeface="Arial" charset="0"/>
              <a:cs typeface="Arial" charset="0"/>
            </a:endParaRPr>
          </a:p>
          <a:p>
            <a:endParaRPr lang="en-US" sz="3200" dirty="0">
              <a:solidFill>
                <a:srgbClr val="FFF2C7"/>
              </a:solidFill>
              <a:latin typeface="Arial" charset="0"/>
              <a:ea typeface="Arial" charset="0"/>
              <a:cs typeface="Arial" charset="0"/>
            </a:endParaRPr>
          </a:p>
          <a:p>
            <a:endParaRPr lang="en-US" sz="3200" dirty="0">
              <a:solidFill>
                <a:srgbClr val="FFF2C7"/>
              </a:solidFill>
              <a:latin typeface="Arial" charset="0"/>
              <a:ea typeface="Arial" charset="0"/>
              <a:cs typeface="Arial" charset="0"/>
            </a:endParaRPr>
          </a:p>
        </p:txBody>
      </p:sp>
      <p:cxnSp>
        <p:nvCxnSpPr>
          <p:cNvPr id="6" name="Straight Connector 5"/>
          <p:cNvCxnSpPr/>
          <p:nvPr/>
        </p:nvCxnSpPr>
        <p:spPr>
          <a:xfrm flipV="1">
            <a:off x="0" y="2778697"/>
            <a:ext cx="12192000" cy="19878"/>
          </a:xfrm>
          <a:prstGeom prst="line">
            <a:avLst/>
          </a:prstGeom>
          <a:ln w="101600">
            <a:solidFill>
              <a:srgbClr val="9F244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9BCC0-92BD-DD47-B96A-0E9419FD2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descr="logo reads HKNC in red letters and Helen Keller national center for deaf-blind youths and adults in dark blue letters&#10;HKNC logo with border.png">
            <a:extLst>
              <a:ext uri="{FF2B5EF4-FFF2-40B4-BE49-F238E27FC236}">
                <a16:creationId xmlns:a16="http://schemas.microsoft.com/office/drawing/2014/main" id="{618C1C2A-D70C-4DB3-A561-408CF90F531F}"/>
              </a:ext>
            </a:extLst>
          </p:cNvPr>
          <p:cNvPicPr>
            <a:picLocks noChangeAspect="1"/>
          </p:cNvPicPr>
          <p:nvPr/>
        </p:nvPicPr>
        <p:blipFill rotWithShape="1">
          <a:blip r:embed="rId5"/>
          <a:srcRect l="1828" r="2589"/>
          <a:stretch/>
        </p:blipFill>
        <p:spPr>
          <a:xfrm>
            <a:off x="3776872" y="5112632"/>
            <a:ext cx="4733170" cy="940175"/>
          </a:xfrm>
          <a:prstGeom prst="rect">
            <a:avLst/>
          </a:prstGeom>
        </p:spPr>
      </p:pic>
    </p:spTree>
    <p:extLst>
      <p:ext uri="{BB962C8B-B14F-4D97-AF65-F5344CB8AC3E}">
        <p14:creationId xmlns:p14="http://schemas.microsoft.com/office/powerpoint/2010/main" val="82602381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oosh.wav"/>
          </p:stSnd>
        </p:sndAc>
      </p:transition>
    </mc:Choice>
    <mc:Fallback xmlns="">
      <p:transition spd="slow">
        <p:sndAc>
          <p:stSnd>
            <p:snd r:embed="rId6" name="Whoo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6255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7598"/>
            <a:ext cx="9144000" cy="870737"/>
          </a:xfrm>
        </p:spPr>
        <p:txBody>
          <a:bodyPr>
            <a:normAutofit/>
          </a:bodyPr>
          <a:lstStyle/>
          <a:p>
            <a:r>
              <a:rPr lang="en-US" sz="4400" b="1" dirty="0">
                <a:solidFill>
                  <a:srgbClr val="FFE79A"/>
                </a:solidFill>
                <a:latin typeface="Arial" charset="0"/>
                <a:ea typeface="Arial" charset="0"/>
                <a:cs typeface="Arial" charset="0"/>
              </a:rPr>
              <a:t>HKNC Updates</a:t>
            </a:r>
          </a:p>
        </p:txBody>
      </p:sp>
      <p:sp>
        <p:nvSpPr>
          <p:cNvPr id="3" name="Subtitle 2"/>
          <p:cNvSpPr>
            <a:spLocks noGrp="1"/>
          </p:cNvSpPr>
          <p:nvPr>
            <p:ph type="subTitle" idx="1"/>
          </p:nvPr>
        </p:nvSpPr>
        <p:spPr>
          <a:xfrm>
            <a:off x="341194" y="1653140"/>
            <a:ext cx="11518710" cy="4884137"/>
          </a:xfrm>
        </p:spPr>
        <p:txBody>
          <a:bodyPr>
            <a:normAutofit/>
          </a:bodyPr>
          <a:lstStyle/>
          <a:p>
            <a:pPr marL="457200" marR="0" lvl="0" indent="-45720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dirty="0">
                <a:solidFill>
                  <a:srgbClr val="FFF2C7"/>
                </a:solidFill>
                <a:latin typeface="Arial" charset="0"/>
                <a:ea typeface="Arial" charset="0"/>
                <a:cs typeface="Arial" charset="0"/>
              </a:rPr>
              <a:t>HKNC Programs and Services: On-Campus, Virtual, Hybrid</a:t>
            </a:r>
          </a:p>
          <a:p>
            <a:pPr marL="457200" marR="0" lvl="0" indent="-45720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dirty="0">
                <a:solidFill>
                  <a:srgbClr val="FFF2C7"/>
                </a:solidFill>
                <a:latin typeface="Arial" charset="0"/>
                <a:ea typeface="Arial" charset="0"/>
                <a:cs typeface="Arial" charset="0"/>
              </a:rPr>
              <a:t>Professional Learning Courses</a:t>
            </a:r>
          </a:p>
          <a:p>
            <a:pPr marL="457200" indent="-457200" algn="l">
              <a:lnSpc>
                <a:spcPct val="150000"/>
              </a:lnSpc>
              <a:spcBef>
                <a:spcPts val="0"/>
              </a:spcBef>
              <a:buFont typeface="Arial" panose="020B0604020202020204" pitchFamily="34" charset="0"/>
              <a:buChar char="•"/>
              <a:defRPr/>
            </a:pPr>
            <a:r>
              <a:rPr lang="en-US" sz="3200" dirty="0">
                <a:solidFill>
                  <a:srgbClr val="FFF2C7"/>
                </a:solidFill>
                <a:latin typeface="Arial" charset="0"/>
                <a:ea typeface="Arial" charset="0"/>
                <a:cs typeface="Arial" charset="0"/>
              </a:rPr>
              <a:t>HKNC Leadership Updates</a:t>
            </a:r>
          </a:p>
          <a:p>
            <a:pPr marL="457200" indent="-457200" algn="l">
              <a:lnSpc>
                <a:spcPct val="150000"/>
              </a:lnSpc>
              <a:spcBef>
                <a:spcPts val="0"/>
              </a:spcBef>
              <a:buFont typeface="Arial" panose="020B0604020202020204" pitchFamily="34" charset="0"/>
              <a:buChar char="•"/>
              <a:defRPr/>
            </a:pPr>
            <a:r>
              <a:rPr lang="en-US" sz="3200" dirty="0">
                <a:solidFill>
                  <a:srgbClr val="FFF2C7"/>
                </a:solidFill>
                <a:latin typeface="Arial" charset="0"/>
                <a:ea typeface="Arial" charset="0"/>
                <a:cs typeface="Arial" charset="0"/>
              </a:rPr>
              <a:t>The role of the HKNC Regional Representative </a:t>
            </a:r>
          </a:p>
          <a:p>
            <a:pPr marL="457200" marR="0" lvl="0" indent="-45720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3200" dirty="0">
              <a:solidFill>
                <a:srgbClr val="FFF2C7"/>
              </a:solidFill>
              <a:latin typeface="Arial" charset="0"/>
              <a:ea typeface="Arial" charset="0"/>
              <a:cs typeface="Arial" charset="0"/>
            </a:endParaRPr>
          </a:p>
          <a:p>
            <a:pPr marL="457200" marR="0" lvl="0" indent="-45720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3200" dirty="0">
              <a:solidFill>
                <a:srgbClr val="FFF2C7"/>
              </a:solidFill>
              <a:latin typeface="Arial" charset="0"/>
              <a:ea typeface="Arial" charset="0"/>
              <a:cs typeface="Arial" charset="0"/>
            </a:endParaRPr>
          </a:p>
          <a:p>
            <a:pPr marL="457200" marR="0" lvl="0" indent="-45720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3200" dirty="0">
              <a:solidFill>
                <a:srgbClr val="FFF2C7"/>
              </a:solidFill>
              <a:latin typeface="Arial" charset="0"/>
              <a:ea typeface="Arial" charset="0"/>
              <a:cs typeface="Arial" charset="0"/>
            </a:endParaRPr>
          </a:p>
        </p:txBody>
      </p:sp>
      <p:cxnSp>
        <p:nvCxnSpPr>
          <p:cNvPr id="6" name="Straight Connector 5"/>
          <p:cNvCxnSpPr/>
          <p:nvPr/>
        </p:nvCxnSpPr>
        <p:spPr>
          <a:xfrm flipV="1">
            <a:off x="0" y="1385799"/>
            <a:ext cx="12192000" cy="19878"/>
          </a:xfrm>
          <a:prstGeom prst="line">
            <a:avLst/>
          </a:prstGeom>
          <a:ln w="50800">
            <a:solidFill>
              <a:srgbClr val="9F2441"/>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9BCC0-92BD-DD47-B96A-0E9419FD2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square logo reads HKNC in red letters and Helen Keller national center for deaf-blind youths and adults in dark blue letters">
            <a:extLst>
              <a:ext uri="{FF2B5EF4-FFF2-40B4-BE49-F238E27FC236}">
                <a16:creationId xmlns:a16="http://schemas.microsoft.com/office/drawing/2014/main" id="{75205460-4294-4AC3-8BD2-2AFC1A4A4CC3}"/>
              </a:ext>
            </a:extLst>
          </p:cNvPr>
          <p:cNvPicPr>
            <a:picLocks noChangeAspect="1"/>
          </p:cNvPicPr>
          <p:nvPr/>
        </p:nvPicPr>
        <p:blipFill>
          <a:blip r:embed="rId4"/>
          <a:stretch>
            <a:fillRect/>
          </a:stretch>
        </p:blipFill>
        <p:spPr>
          <a:xfrm>
            <a:off x="172420" y="267598"/>
            <a:ext cx="994468" cy="994468"/>
          </a:xfrm>
          <a:prstGeom prst="rect">
            <a:avLst/>
          </a:prstGeom>
        </p:spPr>
      </p:pic>
    </p:spTree>
    <p:extLst>
      <p:ext uri="{BB962C8B-B14F-4D97-AF65-F5344CB8AC3E}">
        <p14:creationId xmlns:p14="http://schemas.microsoft.com/office/powerpoint/2010/main" val="198931145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oosh.wav"/>
          </p:stSnd>
        </p:sndAc>
      </p:transition>
    </mc:Choice>
    <mc:Fallback xmlns="">
      <p:transition spd="slow">
        <p:sndAc>
          <p:stSnd>
            <p:snd r:embed="rId8" name="Whoo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0704" y="0"/>
            <a:ext cx="8094896" cy="1146300"/>
          </a:xfrm>
        </p:spPr>
        <p:txBody>
          <a:bodyPr/>
          <a:lstStyle/>
          <a:p>
            <a:pPr algn="ctr"/>
            <a:r>
              <a:rPr lang="en-US" sz="2800" dirty="0"/>
              <a:t>RMTC-D/HH</a:t>
            </a:r>
            <a:br>
              <a:rPr lang="en-US" sz="2800" dirty="0"/>
            </a:br>
            <a:r>
              <a:rPr lang="en-US" sz="2800" dirty="0"/>
              <a:t>Resource Materials and Technology Center for the Deaf Hard of Hearing</a:t>
            </a:r>
          </a:p>
        </p:txBody>
      </p:sp>
      <p:sp>
        <p:nvSpPr>
          <p:cNvPr id="3" name="Text Placeholder 2" descr="FL DOE Discretionary Grant Services and Materials from RMTC-D/HH are provided by request and at no charge&#10;&#10;RMTC-D/HH&#10;207 San Marco Ave&#10;St. Augustine, FL 32084&#10;800-356-6731&#10;https://www.rmtcdhh.org/ &#10;" title="RMTC contact information"/>
          <p:cNvSpPr>
            <a:spLocks noGrp="1"/>
          </p:cNvSpPr>
          <p:nvPr>
            <p:ph type="body" idx="1"/>
          </p:nvPr>
        </p:nvSpPr>
        <p:spPr>
          <a:xfrm>
            <a:off x="61280" y="1146300"/>
            <a:ext cx="5754029" cy="4440461"/>
          </a:xfrm>
        </p:spPr>
        <p:txBody>
          <a:bodyPr/>
          <a:lstStyle/>
          <a:p>
            <a:pPr marL="50800" indent="0" algn="ctr">
              <a:buNone/>
            </a:pPr>
            <a:r>
              <a:rPr lang="en-US" dirty="0">
                <a:solidFill>
                  <a:srgbClr val="000000"/>
                </a:solidFill>
                <a:latin typeface="Arial"/>
                <a:ea typeface="Arial"/>
                <a:cs typeface="Arial"/>
                <a:sym typeface="Arial"/>
              </a:rPr>
              <a:t>FL DOE Discretionary Grant Services and Materials from RMTC-D/HH are provided by request and at no charge</a:t>
            </a:r>
          </a:p>
          <a:p>
            <a:pPr marL="50800" indent="0">
              <a:lnSpc>
                <a:spcPct val="50000"/>
              </a:lnSpc>
              <a:buNone/>
            </a:pPr>
            <a:endParaRPr lang="en-US" dirty="0">
              <a:solidFill>
                <a:srgbClr val="000000"/>
              </a:solidFill>
              <a:latin typeface="Arial"/>
              <a:cs typeface="Arial"/>
              <a:sym typeface="Arial"/>
            </a:endParaRPr>
          </a:p>
          <a:p>
            <a:pPr marL="50800" indent="0">
              <a:lnSpc>
                <a:spcPct val="50000"/>
              </a:lnSpc>
              <a:buNone/>
            </a:pPr>
            <a:endParaRPr lang="en-US" dirty="0">
              <a:solidFill>
                <a:srgbClr val="000000"/>
              </a:solidFill>
              <a:latin typeface="Arial"/>
              <a:cs typeface="Arial"/>
              <a:sym typeface="Arial"/>
            </a:endParaRPr>
          </a:p>
          <a:p>
            <a:pPr marL="50800" indent="0">
              <a:lnSpc>
                <a:spcPct val="50000"/>
              </a:lnSpc>
              <a:buNone/>
            </a:pPr>
            <a:r>
              <a:rPr lang="en-US" dirty="0">
                <a:solidFill>
                  <a:srgbClr val="000000"/>
                </a:solidFill>
                <a:latin typeface="Arial"/>
                <a:cs typeface="Arial"/>
                <a:sym typeface="Arial"/>
              </a:rPr>
              <a:t>RMTC-D/HH</a:t>
            </a:r>
          </a:p>
          <a:p>
            <a:pPr marL="50800" indent="0">
              <a:lnSpc>
                <a:spcPct val="50000"/>
              </a:lnSpc>
              <a:buNone/>
            </a:pPr>
            <a:r>
              <a:rPr lang="en-US" dirty="0">
                <a:solidFill>
                  <a:srgbClr val="000000"/>
                </a:solidFill>
                <a:latin typeface="Arial"/>
                <a:cs typeface="Arial"/>
                <a:sym typeface="Arial"/>
              </a:rPr>
              <a:t>207 San Marco Ave</a:t>
            </a:r>
          </a:p>
          <a:p>
            <a:pPr marL="50800" indent="0">
              <a:lnSpc>
                <a:spcPct val="50000"/>
              </a:lnSpc>
              <a:buNone/>
            </a:pPr>
            <a:r>
              <a:rPr lang="en-US" dirty="0">
                <a:solidFill>
                  <a:srgbClr val="000000"/>
                </a:solidFill>
                <a:latin typeface="Arial"/>
                <a:cs typeface="Arial"/>
                <a:sym typeface="Arial"/>
              </a:rPr>
              <a:t>St. Augustine, FL 32084</a:t>
            </a:r>
          </a:p>
          <a:p>
            <a:pPr marL="50800" indent="0">
              <a:lnSpc>
                <a:spcPct val="50000"/>
              </a:lnSpc>
              <a:buNone/>
            </a:pPr>
            <a:r>
              <a:rPr lang="en-US" dirty="0">
                <a:cs typeface="Arial"/>
              </a:rPr>
              <a:t>800-356-6731</a:t>
            </a:r>
          </a:p>
          <a:p>
            <a:pPr marL="50800" indent="0">
              <a:buNone/>
            </a:pPr>
            <a:r>
              <a:rPr lang="en-US" dirty="0">
                <a:solidFill>
                  <a:srgbClr val="000000"/>
                </a:solidFill>
                <a:latin typeface="Arial"/>
                <a:cs typeface="Arial"/>
                <a:sym typeface="Arial"/>
                <a:hlinkClick r:id="rId3"/>
              </a:rPr>
              <a:t>https://www.rmtcdhh.org/</a:t>
            </a:r>
            <a:r>
              <a:rPr lang="en-US" dirty="0">
                <a:solidFill>
                  <a:srgbClr val="000000"/>
                </a:solidFill>
                <a:latin typeface="Arial"/>
                <a:cs typeface="Arial"/>
                <a:sym typeface="Arial"/>
              </a:rPr>
              <a:t> </a:t>
            </a:r>
          </a:p>
        </p:txBody>
      </p:sp>
      <p:sp>
        <p:nvSpPr>
          <p:cNvPr id="4" name="Text Placeholder 3"/>
          <p:cNvSpPr>
            <a:spLocks noGrp="1"/>
          </p:cNvSpPr>
          <p:nvPr>
            <p:ph type="body" idx="2"/>
          </p:nvPr>
        </p:nvSpPr>
        <p:spPr/>
        <p:txBody>
          <a:bodyPr/>
          <a:lstStyle/>
          <a:p>
            <a:endParaRPr lang="en-US" dirty="0"/>
          </a:p>
        </p:txBody>
      </p:sp>
      <p:pic>
        <p:nvPicPr>
          <p:cNvPr id="5" name="Google Shape;150;p21" descr="FL Counties colored according to population" title="multicolor map of counties in Florida"/>
          <p:cNvPicPr preferRelativeResize="0"/>
          <p:nvPr/>
        </p:nvPicPr>
        <p:blipFill rotWithShape="1">
          <a:blip r:embed="rId4">
            <a:alphaModFix/>
          </a:blip>
          <a:srcRect l="6732" t="4697" r="3605" b="7534"/>
          <a:stretch/>
        </p:blipFill>
        <p:spPr>
          <a:xfrm>
            <a:off x="6019801" y="1146301"/>
            <a:ext cx="6090426" cy="5589036"/>
          </a:xfrm>
          <a:prstGeom prst="rect">
            <a:avLst/>
          </a:prstGeom>
          <a:solidFill>
            <a:srgbClr val="FFFCF3"/>
          </a:solidFill>
          <a:ln>
            <a:noFill/>
          </a:ln>
        </p:spPr>
      </p:pic>
      <p:pic>
        <p:nvPicPr>
          <p:cNvPr id="6" name="Google Shape;154;p21" descr="Florida Department of Education Logo with the website fldoe.org"/>
          <p:cNvPicPr preferRelativeResize="0"/>
          <p:nvPr/>
        </p:nvPicPr>
        <p:blipFill rotWithShape="1">
          <a:blip r:embed="rId5">
            <a:alphaModFix/>
          </a:blip>
          <a:srcRect/>
          <a:stretch/>
        </p:blipFill>
        <p:spPr>
          <a:xfrm>
            <a:off x="2327260" y="5689705"/>
            <a:ext cx="2629714" cy="752225"/>
          </a:xfrm>
          <a:prstGeom prst="rect">
            <a:avLst/>
          </a:prstGeom>
          <a:noFill/>
          <a:ln>
            <a:noFill/>
          </a:ln>
        </p:spPr>
      </p:pic>
      <p:pic>
        <p:nvPicPr>
          <p:cNvPr id="7" name="Google Shape;155;p21" descr="Florida School for the Deaf &amp; the Blind Logo. Do More. Be More. Achieve More."/>
          <p:cNvPicPr preferRelativeResize="0"/>
          <p:nvPr/>
        </p:nvPicPr>
        <p:blipFill rotWithShape="1">
          <a:blip r:embed="rId6">
            <a:alphaModFix/>
          </a:blip>
          <a:srcRect/>
          <a:stretch/>
        </p:blipFill>
        <p:spPr>
          <a:xfrm>
            <a:off x="6428785" y="5800752"/>
            <a:ext cx="3002400" cy="752225"/>
          </a:xfrm>
          <a:prstGeom prst="rect">
            <a:avLst/>
          </a:prstGeom>
          <a:noFill/>
          <a:ln>
            <a:noFill/>
          </a:ln>
        </p:spPr>
      </p:pic>
    </p:spTree>
    <p:extLst>
      <p:ext uri="{BB962C8B-B14F-4D97-AF65-F5344CB8AC3E}">
        <p14:creationId xmlns:p14="http://schemas.microsoft.com/office/powerpoint/2010/main" val="4005442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RMTC-D/HH </a:t>
            </a:r>
            <a:br>
              <a:rPr lang="en-US" dirty="0"/>
            </a:br>
            <a:r>
              <a:rPr lang="en-US" dirty="0"/>
              <a:t>is a statewide resource center</a:t>
            </a:r>
          </a:p>
        </p:txBody>
      </p:sp>
      <p:sp>
        <p:nvSpPr>
          <p:cNvPr id="3" name="Text Placeholder 2"/>
          <p:cNvSpPr>
            <a:spLocks noGrp="1"/>
          </p:cNvSpPr>
          <p:nvPr>
            <p:ph type="body" idx="1"/>
          </p:nvPr>
        </p:nvSpPr>
        <p:spPr>
          <a:xfrm>
            <a:off x="122663" y="1260088"/>
            <a:ext cx="5863683" cy="5486400"/>
          </a:xfrm>
        </p:spPr>
        <p:txBody>
          <a:bodyPr/>
          <a:lstStyle/>
          <a:p>
            <a:pPr marL="50800" indent="0">
              <a:lnSpc>
                <a:spcPct val="115000"/>
              </a:lnSpc>
              <a:buClr>
                <a:srgbClr val="000000"/>
              </a:buClr>
              <a:buSzPts val="1600"/>
              <a:buNone/>
            </a:pPr>
            <a:r>
              <a:rPr lang="en-US" dirty="0">
                <a:solidFill>
                  <a:srgbClr val="000000"/>
                </a:solidFill>
                <a:latin typeface="Arial"/>
                <a:ea typeface="Arial"/>
                <a:cs typeface="Arial"/>
                <a:sym typeface="Arial"/>
              </a:rPr>
              <a:t>Providing: </a:t>
            </a:r>
            <a:endParaRPr lang="en-US" dirty="0">
              <a:solidFill>
                <a:srgbClr val="000000"/>
              </a:solidFill>
              <a:latin typeface="Arial"/>
              <a:cs typeface="Arial"/>
              <a:sym typeface="Arial"/>
            </a:endParaRPr>
          </a:p>
          <a:p>
            <a:pPr indent="-330200">
              <a:lnSpc>
                <a:spcPct val="115000"/>
              </a:lnSpc>
              <a:buClr>
                <a:srgbClr val="000000"/>
              </a:buClr>
              <a:buSzPts val="1600"/>
              <a:buFont typeface="Arial"/>
              <a:buChar char="●"/>
            </a:pPr>
            <a:r>
              <a:rPr lang="en-US" dirty="0">
                <a:solidFill>
                  <a:srgbClr val="000000"/>
                </a:solidFill>
                <a:latin typeface="Arial"/>
                <a:cs typeface="Arial"/>
                <a:sym typeface="Arial"/>
              </a:rPr>
              <a:t>Professional Development</a:t>
            </a:r>
          </a:p>
          <a:p>
            <a:pPr indent="-330200">
              <a:lnSpc>
                <a:spcPct val="115000"/>
              </a:lnSpc>
              <a:buClr>
                <a:srgbClr val="000000"/>
              </a:buClr>
              <a:buSzPts val="1600"/>
              <a:buFont typeface="Arial"/>
              <a:buChar char="●"/>
            </a:pPr>
            <a:r>
              <a:rPr lang="en-US" dirty="0">
                <a:solidFill>
                  <a:srgbClr val="000000"/>
                </a:solidFill>
                <a:latin typeface="Arial"/>
                <a:cs typeface="Arial"/>
                <a:sym typeface="Arial"/>
              </a:rPr>
              <a:t>On-Site Observation &amp; Consultation</a:t>
            </a:r>
          </a:p>
          <a:p>
            <a:pPr indent="-330200">
              <a:lnSpc>
                <a:spcPct val="115000"/>
              </a:lnSpc>
              <a:buClr>
                <a:srgbClr val="000000"/>
              </a:buClr>
              <a:buSzPts val="1600"/>
              <a:buFont typeface="Arial"/>
              <a:buChar char="●"/>
            </a:pPr>
            <a:r>
              <a:rPr lang="en-US" dirty="0">
                <a:solidFill>
                  <a:srgbClr val="000000"/>
                </a:solidFill>
                <a:latin typeface="Arial"/>
                <a:cs typeface="Arial"/>
                <a:sym typeface="Arial"/>
              </a:rPr>
              <a:t>On-Site Training &amp; Technical Assistance</a:t>
            </a:r>
          </a:p>
          <a:p>
            <a:pPr indent="-330200">
              <a:lnSpc>
                <a:spcPct val="115000"/>
              </a:lnSpc>
              <a:buClr>
                <a:srgbClr val="000000"/>
              </a:buClr>
              <a:buSzPts val="1600"/>
              <a:buFont typeface="Arial"/>
              <a:buChar char="●"/>
            </a:pPr>
            <a:r>
              <a:rPr lang="en-US" dirty="0">
                <a:solidFill>
                  <a:srgbClr val="000000"/>
                </a:solidFill>
                <a:latin typeface="Arial"/>
                <a:cs typeface="Arial"/>
                <a:sym typeface="Arial"/>
              </a:rPr>
              <a:t>Evaluations/Assessments</a:t>
            </a:r>
          </a:p>
          <a:p>
            <a:pPr indent="-330200">
              <a:lnSpc>
                <a:spcPct val="115000"/>
              </a:lnSpc>
              <a:buClr>
                <a:srgbClr val="000000"/>
              </a:buClr>
              <a:buSzPts val="1600"/>
              <a:buFont typeface="Arial"/>
              <a:buChar char="●"/>
            </a:pPr>
            <a:r>
              <a:rPr lang="en-US" dirty="0">
                <a:solidFill>
                  <a:srgbClr val="000000"/>
                </a:solidFill>
                <a:latin typeface="Arial"/>
                <a:cs typeface="Arial"/>
                <a:sym typeface="Arial"/>
              </a:rPr>
              <a:t>Information &amp; Referral</a:t>
            </a:r>
          </a:p>
        </p:txBody>
      </p:sp>
      <p:sp>
        <p:nvSpPr>
          <p:cNvPr id="4" name="Text Placeholder 3"/>
          <p:cNvSpPr>
            <a:spLocks noGrp="1"/>
          </p:cNvSpPr>
          <p:nvPr>
            <p:ph type="body" idx="2"/>
          </p:nvPr>
        </p:nvSpPr>
        <p:spPr>
          <a:xfrm>
            <a:off x="6105292" y="1620538"/>
            <a:ext cx="5926873" cy="4765500"/>
          </a:xfrm>
        </p:spPr>
        <p:txBody>
          <a:bodyPr/>
          <a:lstStyle/>
          <a:p>
            <a:pPr indent="-330200">
              <a:lnSpc>
                <a:spcPct val="115000"/>
              </a:lnSpc>
              <a:buClr>
                <a:srgbClr val="000000"/>
              </a:buClr>
              <a:buSzPts val="1600"/>
              <a:buFont typeface="Arial"/>
              <a:buChar char="●"/>
            </a:pPr>
            <a:r>
              <a:rPr lang="en-US" dirty="0">
                <a:solidFill>
                  <a:srgbClr val="000000"/>
                </a:solidFill>
                <a:latin typeface="Arial"/>
                <a:cs typeface="Arial"/>
                <a:sym typeface="Arial"/>
              </a:rPr>
              <a:t>Free-Loan Media &amp; Materials Library</a:t>
            </a:r>
          </a:p>
          <a:p>
            <a:pPr lvl="1" indent="-330200">
              <a:lnSpc>
                <a:spcPct val="115000"/>
              </a:lnSpc>
              <a:buClr>
                <a:srgbClr val="000000"/>
              </a:buClr>
              <a:buSzPts val="1600"/>
              <a:buFont typeface="Arial"/>
              <a:buChar char="○"/>
            </a:pPr>
            <a:r>
              <a:rPr lang="en-US" sz="2800" dirty="0">
                <a:solidFill>
                  <a:srgbClr val="000000"/>
                </a:solidFill>
                <a:latin typeface="Arial"/>
                <a:cs typeface="Arial"/>
                <a:sym typeface="Arial"/>
              </a:rPr>
              <a:t>Captioned and Signed Videos for Students and Staff</a:t>
            </a:r>
          </a:p>
          <a:p>
            <a:pPr lvl="1" indent="-330200">
              <a:lnSpc>
                <a:spcPct val="115000"/>
              </a:lnSpc>
              <a:buClr>
                <a:srgbClr val="000000"/>
              </a:buClr>
              <a:buSzPts val="1600"/>
              <a:buFont typeface="Arial"/>
              <a:buChar char="○"/>
            </a:pPr>
            <a:r>
              <a:rPr lang="en-US" sz="2800" dirty="0">
                <a:solidFill>
                  <a:srgbClr val="000000"/>
                </a:solidFill>
                <a:latin typeface="Arial"/>
                <a:cs typeface="Arial"/>
                <a:sym typeface="Arial"/>
              </a:rPr>
              <a:t>Professional Development Resources and Materials</a:t>
            </a:r>
          </a:p>
          <a:p>
            <a:pPr indent="-330200">
              <a:lnSpc>
                <a:spcPct val="115000"/>
              </a:lnSpc>
              <a:buClr>
                <a:srgbClr val="000000"/>
              </a:buClr>
              <a:buSzPts val="1600"/>
              <a:buFont typeface="Arial"/>
              <a:buChar char="●"/>
            </a:pPr>
            <a:r>
              <a:rPr lang="en-US" dirty="0">
                <a:solidFill>
                  <a:srgbClr val="000000"/>
                </a:solidFill>
                <a:latin typeface="Arial"/>
                <a:cs typeface="Arial"/>
                <a:sym typeface="Arial"/>
              </a:rPr>
              <a:t>Resources! Resources! Resources!</a:t>
            </a:r>
          </a:p>
        </p:txBody>
      </p:sp>
    </p:spTree>
    <p:extLst>
      <p:ext uri="{BB962C8B-B14F-4D97-AF65-F5344CB8AC3E}">
        <p14:creationId xmlns:p14="http://schemas.microsoft.com/office/powerpoint/2010/main" val="27490020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94010"/>
            <a:ext cx="5284471" cy="3715727"/>
          </a:xfrm>
        </p:spPr>
        <p:txBody>
          <a:bodyPr>
            <a:normAutofit/>
          </a:bodyPr>
          <a:lstStyle/>
          <a:p>
            <a:r>
              <a:rPr lang="en-US" sz="6700" dirty="0">
                <a:latin typeface="+mn-lt"/>
              </a:rPr>
              <a:t>Center for Autism &amp; Related Disabilities</a:t>
            </a:r>
            <a:endParaRPr lang="en-US" dirty="0"/>
          </a:p>
        </p:txBody>
      </p:sp>
      <p:sp>
        <p:nvSpPr>
          <p:cNvPr id="3" name="Subtitle 2"/>
          <p:cNvSpPr>
            <a:spLocks noGrp="1"/>
          </p:cNvSpPr>
          <p:nvPr>
            <p:ph type="body" idx="1"/>
          </p:nvPr>
        </p:nvSpPr>
        <p:spPr>
          <a:xfrm>
            <a:off x="308610" y="4412422"/>
            <a:ext cx="7052310" cy="1733550"/>
          </a:xfrm>
        </p:spPr>
        <p:txBody>
          <a:bodyPr>
            <a:noAutofit/>
          </a:bodyPr>
          <a:lstStyle/>
          <a:p>
            <a:r>
              <a:rPr lang="en-US" sz="2800" b="1" dirty="0">
                <a:solidFill>
                  <a:schemeClr val="accent2">
                    <a:lumMod val="50000"/>
                  </a:schemeClr>
                </a:solidFill>
                <a:latin typeface="+mn-lt"/>
                <a:hlinkClick r:id="rId3"/>
              </a:rPr>
              <a:t>http://www.florida-card.org/</a:t>
            </a:r>
            <a:endParaRPr lang="en-US" sz="2800" b="1" dirty="0">
              <a:solidFill>
                <a:schemeClr val="accent2">
                  <a:lumMod val="50000"/>
                </a:schemeClr>
              </a:solidFill>
              <a:latin typeface="+mn-lt"/>
            </a:endParaRPr>
          </a:p>
          <a:p>
            <a:r>
              <a:rPr lang="en-US" sz="2800" b="1" dirty="0">
                <a:solidFill>
                  <a:schemeClr val="accent2">
                    <a:lumMod val="50000"/>
                  </a:schemeClr>
                </a:solidFill>
                <a:latin typeface="+mn-lt"/>
                <a:hlinkClick r:id="rId4"/>
              </a:rPr>
              <a:t>http://card.ufl.edu/</a:t>
            </a:r>
            <a:endParaRPr lang="en-US" sz="2800" b="1" dirty="0">
              <a:solidFill>
                <a:schemeClr val="accent2">
                  <a:lumMod val="50000"/>
                </a:schemeClr>
              </a:solidFill>
              <a:latin typeface="+mn-lt"/>
            </a:endParaRPr>
          </a:p>
          <a:p>
            <a:r>
              <a:rPr lang="en-US" sz="2800" b="1" u="sng" dirty="0">
                <a:solidFill>
                  <a:schemeClr val="accent2">
                    <a:lumMod val="50000"/>
                  </a:schemeClr>
                </a:solidFill>
                <a:latin typeface="+mn-lt"/>
                <a:hlinkClick r:id="rId5"/>
              </a:rPr>
              <a:t>http://www.facebook.com/UFCARD</a:t>
            </a:r>
            <a:r>
              <a:rPr lang="en-US" sz="2800" dirty="0">
                <a:latin typeface="+mn-lt"/>
              </a:rPr>
              <a:t> </a:t>
            </a:r>
          </a:p>
        </p:txBody>
      </p:sp>
      <p:pic>
        <p:nvPicPr>
          <p:cNvPr id="14" name="Picture 5" descr="map of Florida is divided into colored sections that show 7 service regions labeled: Florida State University, University of Florida Jacksonville, University of Florida Gainesville, University of Central Florida, University of South Florida, Florida Atlantic University, and University of Miami "/>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92240" y="55442"/>
            <a:ext cx="5565569" cy="5145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234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16386" name="Title 1"/>
          <p:cNvSpPr>
            <a:spLocks noGrp="1"/>
          </p:cNvSpPr>
          <p:nvPr>
            <p:ph type="ctrTitle"/>
          </p:nvPr>
        </p:nvSpPr>
        <p:spPr>
          <a:xfrm>
            <a:off x="2006600" y="3201989"/>
            <a:ext cx="8178800" cy="979487"/>
          </a:xfrm>
        </p:spPr>
        <p:txBody>
          <a:bodyPr>
            <a:normAutofit fontScale="90000"/>
          </a:bodyPr>
          <a:lstStyle/>
          <a:p>
            <a:pPr eaLnBrk="1" hangingPunct="1">
              <a:defRPr/>
            </a:pPr>
            <a:r>
              <a:rPr altLang="en-US" dirty="0"/>
              <a:t>Bureau of Exceptional Education and Student Services (BEESS)</a:t>
            </a:r>
          </a:p>
        </p:txBody>
      </p:sp>
      <p:sp>
        <p:nvSpPr>
          <p:cNvPr id="16387" name="Subtitle 2"/>
          <p:cNvSpPr>
            <a:spLocks noGrp="1"/>
          </p:cNvSpPr>
          <p:nvPr>
            <p:ph type="subTitle" idx="1"/>
          </p:nvPr>
        </p:nvSpPr>
        <p:spPr>
          <a:xfrm>
            <a:off x="2077720" y="4187192"/>
            <a:ext cx="8178800" cy="1250142"/>
          </a:xfrm>
        </p:spPr>
        <p:txBody>
          <a:bodyPr/>
          <a:lstStyle/>
          <a:p>
            <a:r>
              <a:rPr lang="en-US" altLang="en-US" sz="3200" i="1" dirty="0"/>
              <a:t>Jennifer Coburn</a:t>
            </a:r>
          </a:p>
          <a:p>
            <a:r>
              <a:rPr lang="en-US" altLang="en-US" sz="2800" dirty="0"/>
              <a:t>Program Specialist for Deaf/Hard of Hearing, Visual Impairments and Dual-Sensory Impairments</a:t>
            </a:r>
          </a:p>
        </p:txBody>
      </p:sp>
    </p:spTree>
    <p:extLst>
      <p:ext uri="{BB962C8B-B14F-4D97-AF65-F5344CB8AC3E}">
        <p14:creationId xmlns:p14="http://schemas.microsoft.com/office/powerpoint/2010/main" val="491963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86603"/>
            <a:ext cx="10058400" cy="867827"/>
          </a:xfrm>
        </p:spPr>
        <p:txBody>
          <a:bodyPr>
            <a:normAutofit fontScale="90000"/>
          </a:bodyPr>
          <a:lstStyle/>
          <a:p>
            <a:r>
              <a:rPr lang="en-US" sz="6000" dirty="0">
                <a:latin typeface="+mn-lt"/>
              </a:rPr>
              <a:t>UF CARD Update</a:t>
            </a:r>
          </a:p>
        </p:txBody>
      </p:sp>
      <p:sp>
        <p:nvSpPr>
          <p:cNvPr id="3" name="Content Placeholder 2"/>
          <p:cNvSpPr>
            <a:spLocks noGrp="1"/>
          </p:cNvSpPr>
          <p:nvPr>
            <p:ph idx="1"/>
          </p:nvPr>
        </p:nvSpPr>
        <p:spPr>
          <a:xfrm>
            <a:off x="1097280" y="1303020"/>
            <a:ext cx="10058400" cy="4937760"/>
          </a:xfrm>
        </p:spPr>
        <p:txBody>
          <a:bodyPr vert="horz" lIns="0" tIns="45720" rIns="0" bIns="45720" rtlCol="0" anchor="t">
            <a:noAutofit/>
          </a:bodyPr>
          <a:lstStyle/>
          <a:p>
            <a:pPr>
              <a:buFont typeface="Arial" panose="020B0604020202020204" pitchFamily="34" charset="0"/>
              <a:buChar char="•"/>
            </a:pPr>
            <a:r>
              <a:rPr lang="en-US" sz="2800" dirty="0" smtClean="0">
                <a:cs typeface="Calibri"/>
              </a:rPr>
              <a:t>As of 9/30/2021, we have 5,371 constituents registered within our 14-county catchment area</a:t>
            </a:r>
            <a:endParaRPr lang="en-US" sz="2800" dirty="0" smtClean="0"/>
          </a:p>
          <a:p>
            <a:pPr>
              <a:buFont typeface="Arial" panose="020B0604020202020204" pitchFamily="34" charset="0"/>
              <a:buChar char="•"/>
            </a:pPr>
            <a:r>
              <a:rPr lang="en-US" sz="2800" dirty="0" smtClean="0"/>
              <a:t>For Q1, FY 2021</a:t>
            </a:r>
            <a:endParaRPr lang="en-US" sz="2800" dirty="0" smtClean="0">
              <a:cs typeface="Calibri"/>
            </a:endParaRPr>
          </a:p>
          <a:p>
            <a:pPr marL="383540" lvl="1">
              <a:buFont typeface="Arial" panose="020B0604020202020204" pitchFamily="34" charset="0"/>
              <a:buChar char="•"/>
            </a:pPr>
            <a:r>
              <a:rPr lang="en-US" sz="2800" dirty="0" smtClean="0">
                <a:ea typeface="+mn-lt"/>
                <a:cs typeface="+mn-lt"/>
              </a:rPr>
              <a:t>1,420 - Individual assistance contacts to registered children, adults, and families</a:t>
            </a:r>
            <a:endParaRPr lang="en-US" sz="2800" dirty="0" smtClean="0"/>
          </a:p>
          <a:p>
            <a:pPr marL="383540" lvl="1">
              <a:buFont typeface="Arial" panose="020B0604020202020204" pitchFamily="34" charset="0"/>
              <a:buChar char="•"/>
            </a:pPr>
            <a:r>
              <a:rPr lang="en-US" sz="2800" dirty="0" smtClean="0">
                <a:ea typeface="+mn-lt"/>
                <a:cs typeface="+mn-lt"/>
              </a:rPr>
              <a:t>1,011 - Technical assistance contacts to 1,601 individuals in our area</a:t>
            </a:r>
            <a:endParaRPr lang="en-US" sz="2800" dirty="0" smtClean="0"/>
          </a:p>
          <a:p>
            <a:pPr marL="383540" lvl="1">
              <a:buFont typeface="Arial" panose="020B0604020202020204" pitchFamily="34" charset="0"/>
              <a:buChar char="•"/>
            </a:pPr>
            <a:r>
              <a:rPr lang="en-US" sz="2800" dirty="0" smtClean="0">
                <a:ea typeface="+mn-lt"/>
                <a:cs typeface="+mn-lt"/>
              </a:rPr>
              <a:t>114 - Electronic communications to keep our constituents informed via social media and  </a:t>
            </a:r>
            <a:r>
              <a:rPr lang="en-US" sz="2800" dirty="0" err="1" smtClean="0">
                <a:ea typeface="+mn-lt"/>
                <a:cs typeface="+mn-lt"/>
              </a:rPr>
              <a:t>enewsletters</a:t>
            </a:r>
            <a:endParaRPr lang="en-US" sz="2800" dirty="0" smtClean="0">
              <a:ea typeface="+mn-lt"/>
              <a:cs typeface="+mn-lt"/>
            </a:endParaRPr>
          </a:p>
        </p:txBody>
      </p:sp>
      <p:pic>
        <p:nvPicPr>
          <p:cNvPr id="2" name="Picture 1" descr="UF Center for Autism and Related Disabilities logo shows an alligator colored with orange and blue puzzle pieces"/>
          <p:cNvPicPr>
            <a:picLocks noChangeAspect="1"/>
          </p:cNvPicPr>
          <p:nvPr/>
        </p:nvPicPr>
        <p:blipFill>
          <a:blip r:embed="rId3"/>
          <a:stretch>
            <a:fillRect/>
          </a:stretch>
        </p:blipFill>
        <p:spPr>
          <a:xfrm>
            <a:off x="9951155" y="4445577"/>
            <a:ext cx="1675908" cy="1693226"/>
          </a:xfrm>
          <a:prstGeom prst="rect">
            <a:avLst/>
          </a:prstGeom>
        </p:spPr>
      </p:pic>
    </p:spTree>
    <p:extLst>
      <p:ext uri="{BB962C8B-B14F-4D97-AF65-F5344CB8AC3E}">
        <p14:creationId xmlns:p14="http://schemas.microsoft.com/office/powerpoint/2010/main" val="34692500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UF CARD </a:t>
            </a:r>
            <a:r>
              <a:rPr lang="en-US" dirty="0" smtClean="0"/>
              <a:t>Update continued</a:t>
            </a:r>
            <a:endParaRPr lang="en-US" dirty="0"/>
          </a:p>
        </p:txBody>
      </p:sp>
      <p:sp>
        <p:nvSpPr>
          <p:cNvPr id="3" name="Content Placeholder 2"/>
          <p:cNvSpPr>
            <a:spLocks noGrp="1"/>
          </p:cNvSpPr>
          <p:nvPr>
            <p:ph idx="1"/>
          </p:nvPr>
        </p:nvSpPr>
        <p:spPr>
          <a:xfrm>
            <a:off x="1097280" y="1845734"/>
            <a:ext cx="10058400" cy="4486486"/>
          </a:xfrm>
        </p:spPr>
        <p:txBody>
          <a:bodyPr>
            <a:normAutofit/>
          </a:bodyPr>
          <a:lstStyle/>
          <a:p>
            <a:pPr marL="383540" lvl="1">
              <a:buFont typeface="Arial" panose="020B0604020202020204" pitchFamily="34" charset="0"/>
              <a:buChar char="•"/>
            </a:pPr>
            <a:r>
              <a:rPr lang="en-US" sz="2800" dirty="0">
                <a:ea typeface="+mn-lt"/>
                <a:cs typeface="+mn-lt"/>
              </a:rPr>
              <a:t>54 - Local, regional, and online general overview presentations and workshops to 846 individuals.</a:t>
            </a:r>
            <a:endParaRPr lang="en-US" sz="2800" dirty="0">
              <a:cs typeface="Calibri"/>
            </a:endParaRPr>
          </a:p>
          <a:p>
            <a:pPr marL="383540" lvl="1">
              <a:buFont typeface="Arial" panose="020B0604020202020204" pitchFamily="34" charset="0"/>
              <a:buChar char="•"/>
            </a:pPr>
            <a:r>
              <a:rPr lang="en-US" sz="2800" dirty="0" smtClean="0">
                <a:ea typeface="+mn-lt"/>
                <a:cs typeface="+mn-lt"/>
              </a:rPr>
              <a:t>11 </a:t>
            </a:r>
            <a:r>
              <a:rPr lang="en-US" sz="2800" dirty="0">
                <a:ea typeface="+mn-lt"/>
                <a:cs typeface="+mn-lt"/>
              </a:rPr>
              <a:t>- Autism/disability awareness events co-sponsored and/or participated in to enhance public education through the dissemination of literature on ASD and CARD services.</a:t>
            </a:r>
            <a:endParaRPr lang="en-US" sz="2800" dirty="0"/>
          </a:p>
          <a:p>
            <a:pPr marL="383540" lvl="1">
              <a:buFont typeface="Arial" panose="020B0604020202020204" pitchFamily="34" charset="0"/>
              <a:buChar char="•"/>
            </a:pPr>
            <a:r>
              <a:rPr lang="en-US" sz="2800" dirty="0">
                <a:cs typeface="Calibri"/>
              </a:rPr>
              <a:t>2 – CARD staff members moved away</a:t>
            </a:r>
          </a:p>
          <a:p>
            <a:pPr marL="383540" lvl="1">
              <a:buFont typeface="Arial" panose="020B0604020202020204" pitchFamily="34" charset="0"/>
              <a:buChar char="•"/>
            </a:pPr>
            <a:r>
              <a:rPr lang="en-US" sz="2800" dirty="0">
                <a:cs typeface="Calibri"/>
              </a:rPr>
              <a:t>1 – New member has joined our staff</a:t>
            </a:r>
          </a:p>
          <a:p>
            <a:pPr>
              <a:buFont typeface="Arial" panose="020B0604020202020204" pitchFamily="34" charset="0"/>
              <a:buChar char="•"/>
            </a:pPr>
            <a:r>
              <a:rPr lang="en-US" sz="2800" dirty="0"/>
              <a:t>Coming up</a:t>
            </a:r>
          </a:p>
          <a:p>
            <a:pPr marL="383540" lvl="1">
              <a:buFont typeface="Arial" panose="020B0604020202020204" pitchFamily="34" charset="0"/>
              <a:buChar char="•"/>
            </a:pPr>
            <a:r>
              <a:rPr lang="en-US" sz="2800" dirty="0"/>
              <a:t>29</a:t>
            </a:r>
            <a:r>
              <a:rPr lang="en-US" sz="2800" baseline="30000" dirty="0"/>
              <a:t>th</a:t>
            </a:r>
            <a:r>
              <a:rPr lang="en-US" sz="2800" dirty="0"/>
              <a:t> Annual Statewide CARD conference January -  </a:t>
            </a:r>
            <a:r>
              <a:rPr lang="en-US" sz="2800" dirty="0">
                <a:hlinkClick r:id="rId2"/>
              </a:rPr>
              <a:t>https://cardconference.info</a:t>
            </a:r>
            <a:r>
              <a:rPr lang="en-US" sz="2800" dirty="0" smtClean="0">
                <a:hlinkClick r:id="rId2"/>
              </a:rPr>
              <a:t>/</a:t>
            </a:r>
            <a:endParaRPr lang="en-US" sz="2800" dirty="0">
              <a:cs typeface="Calibri" panose="020F0502020204030204"/>
            </a:endParaRPr>
          </a:p>
        </p:txBody>
      </p:sp>
    </p:spTree>
    <p:extLst>
      <p:ext uri="{BB962C8B-B14F-4D97-AF65-F5344CB8AC3E}">
        <p14:creationId xmlns:p14="http://schemas.microsoft.com/office/powerpoint/2010/main" val="2404398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10995"/>
            <a:ext cx="11029616" cy="1171580"/>
          </a:xfrm>
        </p:spPr>
        <p:txBody>
          <a:bodyPr>
            <a:normAutofit fontScale="90000"/>
          </a:bodyPr>
          <a:lstStyle/>
          <a:p>
            <a:pPr algn="ctr"/>
            <a:r>
              <a:rPr lang="en-US" dirty="0"/>
              <a:t>Project 10: Transition Education Network</a:t>
            </a:r>
            <a:br>
              <a:rPr lang="en-US" dirty="0"/>
            </a:br>
            <a:r>
              <a:rPr lang="en-US" dirty="0"/>
              <a:t>www.project10.info </a:t>
            </a:r>
          </a:p>
        </p:txBody>
      </p:sp>
      <p:sp>
        <p:nvSpPr>
          <p:cNvPr id="5" name="Text Placeholder 4"/>
          <p:cNvSpPr>
            <a:spLocks noGrp="1"/>
          </p:cNvSpPr>
          <p:nvPr>
            <p:ph type="body" idx="1"/>
          </p:nvPr>
        </p:nvSpPr>
        <p:spPr>
          <a:xfrm>
            <a:off x="712519" y="2262768"/>
            <a:ext cx="5273651" cy="536005"/>
          </a:xfrm>
          <a:ln>
            <a:noFill/>
          </a:ln>
        </p:spPr>
        <p:txBody>
          <a:bodyPr/>
          <a:lstStyle/>
          <a:p>
            <a:pPr algn="ctr"/>
            <a:r>
              <a:rPr lang="en-US" sz="2800" b="1" dirty="0"/>
              <a:t>4 Major Initiatives</a:t>
            </a:r>
          </a:p>
        </p:txBody>
      </p:sp>
      <p:sp>
        <p:nvSpPr>
          <p:cNvPr id="3" name="Content Placeholder 2"/>
          <p:cNvSpPr>
            <a:spLocks noGrp="1"/>
          </p:cNvSpPr>
          <p:nvPr>
            <p:ph sz="half" idx="2"/>
          </p:nvPr>
        </p:nvSpPr>
        <p:spPr>
          <a:xfrm>
            <a:off x="250694" y="2926052"/>
            <a:ext cx="5612764" cy="2934999"/>
          </a:xfrm>
        </p:spPr>
        <p:txBody>
          <a:bodyPr>
            <a:normAutofit/>
          </a:bodyPr>
          <a:lstStyle/>
          <a:p>
            <a:r>
              <a:rPr lang="en-US" sz="2800" dirty="0"/>
              <a:t>Capacity Building</a:t>
            </a:r>
          </a:p>
          <a:p>
            <a:r>
              <a:rPr lang="en-US" sz="2800" dirty="0"/>
              <a:t>Interagency Collaboration</a:t>
            </a:r>
          </a:p>
          <a:p>
            <a:r>
              <a:rPr lang="en-US" sz="2800" dirty="0"/>
              <a:t>Transition Legislation &amp; Policy</a:t>
            </a:r>
          </a:p>
          <a:p>
            <a:r>
              <a:rPr lang="en-US" sz="2800" dirty="0"/>
              <a:t>Student Development &amp; Outcomes</a:t>
            </a:r>
          </a:p>
        </p:txBody>
      </p:sp>
      <p:sp>
        <p:nvSpPr>
          <p:cNvPr id="6" name="Text Placeholder 5"/>
          <p:cNvSpPr>
            <a:spLocks noGrp="1"/>
          </p:cNvSpPr>
          <p:nvPr>
            <p:ph type="body" sz="quarter" idx="3"/>
          </p:nvPr>
        </p:nvSpPr>
        <p:spPr>
          <a:ln>
            <a:noFill/>
          </a:ln>
        </p:spPr>
        <p:txBody>
          <a:bodyPr/>
          <a:lstStyle/>
          <a:p>
            <a:pPr algn="ctr"/>
            <a:r>
              <a:rPr lang="en-US" sz="2800" b="1" dirty="0"/>
              <a:t>4 Main Indicators</a:t>
            </a:r>
          </a:p>
        </p:txBody>
      </p:sp>
      <p:sp>
        <p:nvSpPr>
          <p:cNvPr id="7" name="Content Placeholder 6"/>
          <p:cNvSpPr>
            <a:spLocks noGrp="1"/>
          </p:cNvSpPr>
          <p:nvPr>
            <p:ph sz="quarter" idx="4"/>
          </p:nvPr>
        </p:nvSpPr>
        <p:spPr>
          <a:xfrm>
            <a:off x="6160655" y="2926052"/>
            <a:ext cx="5966690" cy="2934999"/>
          </a:xfrm>
        </p:spPr>
        <p:txBody>
          <a:bodyPr>
            <a:noAutofit/>
          </a:bodyPr>
          <a:lstStyle/>
          <a:p>
            <a:r>
              <a:rPr lang="en-US" sz="2800" dirty="0"/>
              <a:t>Indicator 1 – Graduation Rate</a:t>
            </a:r>
          </a:p>
          <a:p>
            <a:r>
              <a:rPr lang="en-US" sz="2800" dirty="0"/>
              <a:t>Indicator 2 – Dropout Rate</a:t>
            </a:r>
          </a:p>
          <a:p>
            <a:r>
              <a:rPr lang="en-US" sz="2800" dirty="0"/>
              <a:t>Indicator 13 – Transition IEP Compliance </a:t>
            </a:r>
          </a:p>
          <a:p>
            <a:r>
              <a:rPr lang="en-US" sz="2800" dirty="0"/>
              <a:t>Indicator 14 – Post School Outcomes </a:t>
            </a:r>
          </a:p>
        </p:txBody>
      </p:sp>
      <p:sp>
        <p:nvSpPr>
          <p:cNvPr id="4" name="TextBox 3" descr="Trainings &amp; Publications Page: http://project10.info/TrainingPublications.php#NS104 " title="Trainings and publication page"/>
          <p:cNvSpPr txBox="1"/>
          <p:nvPr/>
        </p:nvSpPr>
        <p:spPr>
          <a:xfrm>
            <a:off x="1680538" y="5861051"/>
            <a:ext cx="861126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D3D3D"/>
                </a:solidFill>
                <a:effectLst/>
                <a:uLnTx/>
                <a:uFillTx/>
                <a:latin typeface="Gill Sans MT" panose="020B0502020104020203"/>
                <a:ea typeface="+mn-ea"/>
                <a:cs typeface="+mn-cs"/>
              </a:rPr>
              <a:t>Trainings &amp; Publications Page: </a:t>
            </a:r>
            <a:r>
              <a:rPr kumimoji="0" lang="en-US" sz="2800" b="0" i="0" u="none" strike="noStrike" kern="1200" cap="none" spc="0" normalizeH="0" baseline="0" noProof="0" dirty="0">
                <a:ln>
                  <a:noFill/>
                </a:ln>
                <a:solidFill>
                  <a:srgbClr val="3D3D3D"/>
                </a:solidFill>
                <a:effectLst/>
                <a:uLnTx/>
                <a:uFillTx/>
                <a:latin typeface="Gill Sans MT" panose="020B0502020104020203"/>
                <a:ea typeface="+mn-ea"/>
                <a:cs typeface="+mn-cs"/>
                <a:hlinkClick r:id="rId3"/>
              </a:rPr>
              <a:t>http://project10.info/TrainingPublications.php#NS104</a:t>
            </a:r>
            <a:r>
              <a:rPr kumimoji="0" lang="en-US" sz="2800" b="0" i="0" u="none" strike="noStrike" kern="1200" cap="none" spc="0" normalizeH="0" baseline="0" noProof="0" dirty="0">
                <a:ln>
                  <a:noFill/>
                </a:ln>
                <a:solidFill>
                  <a:srgbClr val="3D3D3D"/>
                </a:solidFill>
                <a:effectLst/>
                <a:uLnTx/>
                <a:uFillTx/>
                <a:latin typeface="Gill Sans MT" panose="020B0502020104020203"/>
                <a:ea typeface="+mn-ea"/>
                <a:cs typeface="+mn-cs"/>
              </a:rPr>
              <a:t> </a:t>
            </a:r>
          </a:p>
        </p:txBody>
      </p:sp>
    </p:spTree>
    <p:extLst>
      <p:ext uri="{BB962C8B-B14F-4D97-AF65-F5344CB8AC3E}">
        <p14:creationId xmlns:p14="http://schemas.microsoft.com/office/powerpoint/2010/main" val="38091279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439" y="-15988"/>
            <a:ext cx="11029616" cy="566738"/>
          </a:xfrm>
        </p:spPr>
        <p:txBody>
          <a:bodyPr/>
          <a:lstStyle/>
          <a:p>
            <a:r>
              <a:rPr lang="en-US" sz="3600" dirty="0">
                <a:solidFill>
                  <a:srgbClr val="3D3D3D"/>
                </a:solidFill>
              </a:rPr>
              <a:t>Regional Transition Representatives RTRs</a:t>
            </a:r>
            <a:endParaRPr lang="en-US" sz="3600" dirty="0"/>
          </a:p>
        </p:txBody>
      </p:sp>
      <p:sp>
        <p:nvSpPr>
          <p:cNvPr id="5" name="Rectangle 4"/>
          <p:cNvSpPr/>
          <p:nvPr/>
        </p:nvSpPr>
        <p:spPr>
          <a:xfrm>
            <a:off x="0" y="580152"/>
            <a:ext cx="5753100" cy="6124754"/>
          </a:xfrm>
          <a:prstGeom prst="rect">
            <a:avLst/>
          </a:prstGeom>
          <a:solidFill>
            <a:srgbClr val="FFFCF3"/>
          </a:solidFill>
        </p:spPr>
        <p:txBody>
          <a:bodyPr wrap="square">
            <a:spAutoFit/>
          </a:bodyPr>
          <a:lstStyle/>
          <a:p>
            <a:pPr lvl="0" defTabSz="457200">
              <a:buFont typeface="Wingdings" pitchFamily="2" charset="2"/>
              <a:buChar char="n"/>
              <a:defRPr/>
            </a:pPr>
            <a:r>
              <a:rPr lang="en-US" sz="2800" dirty="0">
                <a:solidFill>
                  <a:srgbClr val="A29E00"/>
                </a:solidFill>
                <a:sym typeface="Wingdings" pitchFamily="2" charset="2"/>
              </a:rPr>
              <a:t>Yellow: Tracy Dempsey (1)</a:t>
            </a:r>
            <a:r>
              <a:rPr lang="en-US" sz="2800" dirty="0">
                <a:solidFill>
                  <a:srgbClr val="DFDA00"/>
                </a:solidFill>
                <a:sym typeface="Wingdings" pitchFamily="2" charset="2"/>
              </a:rPr>
              <a:t/>
            </a:r>
            <a:br>
              <a:rPr lang="en-US" sz="2800" dirty="0">
                <a:solidFill>
                  <a:srgbClr val="DFDA00"/>
                </a:solidFill>
                <a:sym typeface="Wingdings" pitchFamily="2" charset="2"/>
              </a:rPr>
            </a:br>
            <a:r>
              <a:rPr lang="en-US" sz="2800" dirty="0">
                <a:solidFill>
                  <a:srgbClr val="DFDA00"/>
                </a:solidFill>
                <a:sym typeface="Wingdings" pitchFamily="2" charset="2"/>
              </a:rPr>
              <a:t>	</a:t>
            </a:r>
            <a:r>
              <a:rPr lang="en-US" sz="2800" dirty="0">
                <a:solidFill>
                  <a:srgbClr val="3D3D3D"/>
                </a:solidFill>
                <a:sym typeface="Wingdings" pitchFamily="2" charset="2"/>
              </a:rPr>
              <a:t>tracydempsey@usf.edu</a:t>
            </a:r>
          </a:p>
          <a:p>
            <a:pPr lvl="0" defTabSz="457200">
              <a:buFont typeface="Wingdings" pitchFamily="2" charset="2"/>
              <a:buChar char="n"/>
              <a:defRPr/>
            </a:pPr>
            <a:r>
              <a:rPr lang="en-US" sz="2800" dirty="0">
                <a:solidFill>
                  <a:srgbClr val="FFC000"/>
                </a:solidFill>
                <a:sym typeface="Wingdings" pitchFamily="2" charset="2"/>
              </a:rPr>
              <a:t> </a:t>
            </a:r>
            <a:r>
              <a:rPr lang="en-US" sz="2800" dirty="0">
                <a:solidFill>
                  <a:srgbClr val="B88C00"/>
                </a:solidFill>
                <a:sym typeface="Wingdings" pitchFamily="2" charset="2"/>
              </a:rPr>
              <a:t>Orange: vacant</a:t>
            </a:r>
            <a:endParaRPr lang="en-US" sz="2800" dirty="0">
              <a:solidFill>
                <a:srgbClr val="3D3D3D"/>
              </a:solidFill>
              <a:sym typeface="Wingdings" pitchFamily="2" charset="2"/>
            </a:endParaRPr>
          </a:p>
          <a:p>
            <a:pPr lvl="0" defTabSz="457200">
              <a:buFont typeface="Wingdings" pitchFamily="2" charset="2"/>
              <a:buChar char="n"/>
              <a:defRPr/>
            </a:pPr>
            <a:r>
              <a:rPr lang="en-US" sz="2800" dirty="0">
                <a:solidFill>
                  <a:srgbClr val="00A249"/>
                </a:solidFill>
                <a:sym typeface="Wingdings" pitchFamily="2" charset="2"/>
              </a:rPr>
              <a:t> Green: Franklin Coker (3)</a:t>
            </a:r>
            <a:r>
              <a:rPr lang="en-US" sz="2800" dirty="0">
                <a:solidFill>
                  <a:srgbClr val="00B050"/>
                </a:solidFill>
                <a:sym typeface="Wingdings" pitchFamily="2" charset="2"/>
              </a:rPr>
              <a:t/>
            </a:r>
            <a:br>
              <a:rPr lang="en-US" sz="2800" dirty="0">
                <a:solidFill>
                  <a:srgbClr val="00B050"/>
                </a:solidFill>
                <a:sym typeface="Wingdings" pitchFamily="2" charset="2"/>
              </a:rPr>
            </a:br>
            <a:r>
              <a:rPr lang="en-US" sz="2800" dirty="0">
                <a:solidFill>
                  <a:srgbClr val="00B050"/>
                </a:solidFill>
                <a:sym typeface="Wingdings" pitchFamily="2" charset="2"/>
              </a:rPr>
              <a:t>	</a:t>
            </a:r>
            <a:r>
              <a:rPr lang="en-US" sz="2800" dirty="0">
                <a:solidFill>
                  <a:srgbClr val="3D3D3D"/>
                </a:solidFill>
                <a:sym typeface="Wingdings" pitchFamily="2" charset="2"/>
              </a:rPr>
              <a:t>fjcoker@usf.edu</a:t>
            </a:r>
          </a:p>
          <a:p>
            <a:pPr lvl="0" defTabSz="457200">
              <a:buFont typeface="Wingdings" pitchFamily="2" charset="2"/>
              <a:buChar char="n"/>
              <a:defRPr/>
            </a:pPr>
            <a:r>
              <a:rPr lang="en-US" sz="2800" dirty="0">
                <a:solidFill>
                  <a:srgbClr val="009ED6"/>
                </a:solidFill>
                <a:sym typeface="Wingdings" pitchFamily="2" charset="2"/>
              </a:rPr>
              <a:t> Blue: Federico Valadez (4)</a:t>
            </a:r>
          </a:p>
          <a:p>
            <a:pPr lvl="0" defTabSz="457200">
              <a:defRPr/>
            </a:pPr>
            <a:r>
              <a:rPr lang="en-US" sz="2800" dirty="0">
                <a:solidFill>
                  <a:srgbClr val="00B0F0"/>
                </a:solidFill>
                <a:sym typeface="Wingdings" pitchFamily="2" charset="2"/>
              </a:rPr>
              <a:t>	</a:t>
            </a:r>
            <a:r>
              <a:rPr lang="en-US" sz="2800" dirty="0">
                <a:solidFill>
                  <a:srgbClr val="3D3D3D"/>
                </a:solidFill>
                <a:sym typeface="Wingdings" pitchFamily="2" charset="2"/>
              </a:rPr>
              <a:t>fvaladez@usf.edu</a:t>
            </a:r>
          </a:p>
          <a:p>
            <a:pPr lvl="0" defTabSz="457200">
              <a:buFont typeface="Wingdings" pitchFamily="2" charset="2"/>
              <a:buChar char="n"/>
              <a:defRPr/>
            </a:pPr>
            <a:r>
              <a:rPr lang="en-US" sz="2800" dirty="0">
                <a:solidFill>
                  <a:srgbClr val="CC00CC"/>
                </a:solidFill>
                <a:sym typeface="Wingdings" pitchFamily="2" charset="2"/>
              </a:rPr>
              <a:t> Purple: Lisa Friedman-Chavez (5)</a:t>
            </a:r>
          </a:p>
          <a:p>
            <a:pPr lvl="0" defTabSz="457200">
              <a:defRPr/>
            </a:pPr>
            <a:r>
              <a:rPr lang="en-US" sz="2800" dirty="0">
                <a:solidFill>
                  <a:srgbClr val="EB8DDE"/>
                </a:solidFill>
                <a:sym typeface="Wingdings" pitchFamily="2" charset="2"/>
              </a:rPr>
              <a:t>	</a:t>
            </a:r>
            <a:r>
              <a:rPr lang="en-US" sz="2800" dirty="0">
                <a:solidFill>
                  <a:srgbClr val="3D3D3D"/>
                </a:solidFill>
                <a:sym typeface="Wingdings" pitchFamily="2" charset="2"/>
              </a:rPr>
              <a:t>Lfchavez@usf.edu</a:t>
            </a:r>
          </a:p>
          <a:p>
            <a:pPr lvl="0" defTabSz="457200">
              <a:defRPr/>
            </a:pPr>
            <a:r>
              <a:rPr lang="en-US" sz="2800" dirty="0">
                <a:solidFill>
                  <a:srgbClr val="3D3D3D"/>
                </a:solidFill>
                <a:sym typeface="Wingdings" pitchFamily="2" charset="2"/>
              </a:rPr>
              <a:t>Project 10 Leadership:</a:t>
            </a:r>
          </a:p>
          <a:p>
            <a:pPr lvl="0" defTabSz="457200">
              <a:buFont typeface="Wingdings" pitchFamily="2" charset="2"/>
              <a:buChar char="n"/>
              <a:defRPr/>
            </a:pPr>
            <a:r>
              <a:rPr lang="en-US" sz="2800" dirty="0">
                <a:solidFill>
                  <a:srgbClr val="3D3D3D"/>
                </a:solidFill>
                <a:sym typeface="Wingdings" pitchFamily="2" charset="2"/>
              </a:rPr>
              <a:t> Dr. L. Danie </a:t>
            </a:r>
            <a:r>
              <a:rPr lang="en-US" sz="2800" dirty="0" err="1">
                <a:solidFill>
                  <a:srgbClr val="3D3D3D"/>
                </a:solidFill>
                <a:sym typeface="Wingdings" pitchFamily="2" charset="2"/>
              </a:rPr>
              <a:t>Roberths-Dahm</a:t>
            </a:r>
            <a:r>
              <a:rPr lang="en-US" sz="2800" dirty="0">
                <a:solidFill>
                  <a:srgbClr val="3D3D3D"/>
                </a:solidFill>
                <a:sym typeface="Wingdings" pitchFamily="2" charset="2"/>
              </a:rPr>
              <a:t/>
            </a:r>
            <a:br>
              <a:rPr lang="en-US" sz="2800" dirty="0">
                <a:solidFill>
                  <a:srgbClr val="3D3D3D"/>
                </a:solidFill>
                <a:sym typeface="Wingdings" pitchFamily="2" charset="2"/>
              </a:rPr>
            </a:br>
            <a:r>
              <a:rPr lang="en-US" sz="2800" dirty="0">
                <a:solidFill>
                  <a:srgbClr val="3D3D3D"/>
                </a:solidFill>
                <a:sym typeface="Wingdings" pitchFamily="2" charset="2"/>
              </a:rPr>
              <a:t>    Lroberts@usf.edu  </a:t>
            </a:r>
          </a:p>
          <a:p>
            <a:pPr lvl="0" defTabSz="457200">
              <a:buFont typeface="Wingdings" pitchFamily="2" charset="2"/>
              <a:buChar char="n"/>
              <a:defRPr/>
            </a:pPr>
            <a:r>
              <a:rPr lang="en-US" sz="2800" dirty="0">
                <a:solidFill>
                  <a:srgbClr val="3D3D3D"/>
                </a:solidFill>
                <a:sym typeface="Wingdings" pitchFamily="2" charset="2"/>
              </a:rPr>
              <a:t> Dr. Donna Phillips</a:t>
            </a:r>
          </a:p>
          <a:p>
            <a:pPr lvl="1" defTabSz="457200">
              <a:defRPr/>
            </a:pPr>
            <a:r>
              <a:rPr lang="en-US" sz="2800" dirty="0">
                <a:solidFill>
                  <a:srgbClr val="3D3D3D"/>
                </a:solidFill>
                <a:sym typeface="Wingdings" pitchFamily="2" charset="2"/>
              </a:rPr>
              <a:t>dphillips@usf.edu</a:t>
            </a:r>
          </a:p>
        </p:txBody>
      </p:sp>
      <p:pic>
        <p:nvPicPr>
          <p:cNvPr id="12" name="Picture Placeholder 11" descr="Districts are color coded into 5 sections" title="FL District Map for Project TEN"/>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3776" b="3776"/>
          <a:stretch/>
        </p:blipFill>
        <p:spPr>
          <a:xfrm>
            <a:off x="5616794" y="550750"/>
            <a:ext cx="6709954" cy="5776485"/>
          </a:xfrm>
          <a:prstGeom prst="rect">
            <a:avLst/>
          </a:prstGeom>
          <a:ln>
            <a:noFill/>
          </a:ln>
        </p:spPr>
      </p:pic>
    </p:spTree>
    <p:extLst>
      <p:ext uri="{BB962C8B-B14F-4D97-AF65-F5344CB8AC3E}">
        <p14:creationId xmlns:p14="http://schemas.microsoft.com/office/powerpoint/2010/main" val="20474244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ED56E41F-B8E0-4D18-B554-FD40260DE0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grpSp>
        <p:nvGrpSpPr>
          <p:cNvPr id="11" name="Group 14">
            <a:extLst>
              <a:ext uri="{FF2B5EF4-FFF2-40B4-BE49-F238E27FC236}">
                <a16:creationId xmlns:a16="http://schemas.microsoft.com/office/drawing/2014/main" id="{2DB31E17-E562-4F82-98D0-858C84120F3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6" name="Picture 15">
              <a:extLst>
                <a:ext uri="{FF2B5EF4-FFF2-40B4-BE49-F238E27FC236}">
                  <a16:creationId xmlns:a16="http://schemas.microsoft.com/office/drawing/2014/main" id="{58BF3B07-5EF6-4E5B-834E-C1398DB60ADA}"/>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3DDA1859-D108-4C60-B38B-C85485AB386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E498EA77-084B-43CC-B94D-566F1D8E1EE8}"/>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99B16D3F-47E8-419E-9C4E-ED6FC918FBB0}"/>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Rectangle 20">
            <a:extLst>
              <a:ext uri="{FF2B5EF4-FFF2-40B4-BE49-F238E27FC236}">
                <a16:creationId xmlns:a16="http://schemas.microsoft.com/office/drawing/2014/main" id="{23E937B9-07EE-456A-A31C-41A8866E28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4" descr="picture by Family Network on Disabilities&#10;&#10;Top right corner has FND's regular logo. Right side of picture has green shape of Florida.  Logo for the Parents of the Panhandle Information Network (POPIN) shows the north of Florida colored dark blu;, logo for Parent Support Network (PSN) shows southwestern region shaded dark blue; logo for Parent Education Network (PEN) shows a southeastern region shaded dark blue, and the Family STAR statewide program has a star logo.">
            <a:extLst>
              <a:ext uri="{FF2B5EF4-FFF2-40B4-BE49-F238E27FC236}">
                <a16:creationId xmlns:a16="http://schemas.microsoft.com/office/drawing/2014/main" id="{EAD15905-446F-41C2-81AB-D987BEB724FC}"/>
              </a:ext>
            </a:extLst>
          </p:cNvPr>
          <p:cNvPicPr>
            <a:picLocks noChangeAspect="1"/>
          </p:cNvPicPr>
          <p:nvPr/>
        </p:nvPicPr>
        <p:blipFill>
          <a:blip r:embed="rId6"/>
          <a:stretch>
            <a:fillRect/>
          </a:stretch>
        </p:blipFill>
        <p:spPr>
          <a:xfrm>
            <a:off x="1412683" y="1868139"/>
            <a:ext cx="5278777" cy="2942917"/>
          </a:xfrm>
          <a:prstGeom prst="rect">
            <a:avLst/>
          </a:prstGeom>
        </p:spPr>
      </p:pic>
      <p:cxnSp>
        <p:nvCxnSpPr>
          <p:cNvPr id="14" name="Straight Connector 22">
            <a:extLst>
              <a:ext uri="{FF2B5EF4-FFF2-40B4-BE49-F238E27FC236}">
                <a16:creationId xmlns:a16="http://schemas.microsoft.com/office/drawing/2014/main" id="{FD2308B7-2829-44DD-B213-27EEBDED141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9A3EECFF-B066-4014-B1D1-F5E44552921B}"/>
              </a:ext>
            </a:extLst>
          </p:cNvPr>
          <p:cNvSpPr>
            <a:spLocks noGrp="1"/>
          </p:cNvSpPr>
          <p:nvPr>
            <p:ph idx="1"/>
          </p:nvPr>
        </p:nvSpPr>
        <p:spPr>
          <a:xfrm>
            <a:off x="7299471" y="2035219"/>
            <a:ext cx="4137387" cy="4079831"/>
          </a:xfrm>
        </p:spPr>
        <p:txBody>
          <a:bodyPr>
            <a:normAutofit fontScale="85000" lnSpcReduction="20000"/>
          </a:bodyPr>
          <a:lstStyle/>
          <a:p>
            <a:pPr>
              <a:buSzPct val="114999"/>
            </a:pPr>
            <a:r>
              <a:rPr lang="en-US" sz="3300" b="1" dirty="0">
                <a:solidFill>
                  <a:srgbClr val="262626"/>
                </a:solidFill>
              </a:rPr>
              <a:t>Increase</a:t>
            </a:r>
            <a:r>
              <a:rPr lang="en-US" sz="3300" dirty="0">
                <a:solidFill>
                  <a:srgbClr val="262626"/>
                </a:solidFill>
              </a:rPr>
              <a:t> collaboration for 2022-2023 </a:t>
            </a:r>
          </a:p>
          <a:p>
            <a:pPr>
              <a:buSzPct val="114999"/>
            </a:pPr>
            <a:r>
              <a:rPr lang="en-US" sz="3300" b="1" dirty="0">
                <a:solidFill>
                  <a:srgbClr val="262626"/>
                </a:solidFill>
                <a:ea typeface="+mn-lt"/>
                <a:cs typeface="+mn-lt"/>
              </a:rPr>
              <a:t>Outcomes</a:t>
            </a:r>
            <a:r>
              <a:rPr lang="en-US" sz="3300" dirty="0">
                <a:solidFill>
                  <a:srgbClr val="262626"/>
                </a:solidFill>
              </a:rPr>
              <a:t> from </a:t>
            </a:r>
            <a:r>
              <a:rPr lang="en-US" sz="3300" dirty="0" err="1">
                <a:solidFill>
                  <a:srgbClr val="262626"/>
                </a:solidFill>
              </a:rPr>
              <a:t>Dadvocates</a:t>
            </a:r>
            <a:endParaRPr lang="en-US" sz="3300" dirty="0">
              <a:solidFill>
                <a:srgbClr val="262626"/>
              </a:solidFill>
            </a:endParaRPr>
          </a:p>
          <a:p>
            <a:pPr>
              <a:buSzPct val="114999"/>
            </a:pPr>
            <a:r>
              <a:rPr lang="en-US" sz="3300" b="1" dirty="0">
                <a:solidFill>
                  <a:srgbClr val="262626"/>
                </a:solidFill>
              </a:rPr>
              <a:t>Region</a:t>
            </a:r>
            <a:r>
              <a:rPr lang="en-US" sz="3300" dirty="0">
                <a:solidFill>
                  <a:srgbClr val="262626"/>
                </a:solidFill>
              </a:rPr>
              <a:t> Changes for state PTI's</a:t>
            </a:r>
          </a:p>
          <a:p>
            <a:pPr>
              <a:buSzPct val="114999"/>
            </a:pPr>
            <a:r>
              <a:rPr lang="en-US" sz="3300" b="1" dirty="0">
                <a:solidFill>
                  <a:srgbClr val="262626"/>
                </a:solidFill>
                <a:ea typeface="+mn-lt"/>
                <a:cs typeface="+mn-lt"/>
              </a:rPr>
              <a:t>Family Star</a:t>
            </a:r>
            <a:r>
              <a:rPr lang="en-US" sz="3300" dirty="0">
                <a:solidFill>
                  <a:srgbClr val="262626"/>
                </a:solidFill>
                <a:ea typeface="+mn-lt"/>
                <a:cs typeface="+mn-lt"/>
              </a:rPr>
              <a:t>: partnered with FAVI and FND for their support </a:t>
            </a:r>
            <a:r>
              <a:rPr lang="en-US" sz="3300" dirty="0" smtClean="0">
                <a:solidFill>
                  <a:srgbClr val="262626"/>
                </a:solidFill>
                <a:ea typeface="+mn-lt"/>
                <a:cs typeface="+mn-lt"/>
              </a:rPr>
              <a:t>groups</a:t>
            </a:r>
            <a:endParaRPr lang="en-US" sz="3300" dirty="0">
              <a:solidFill>
                <a:srgbClr val="262626"/>
              </a:solidFill>
            </a:endParaRPr>
          </a:p>
          <a:p>
            <a:pPr>
              <a:buSzPct val="114999"/>
            </a:pPr>
            <a:endParaRPr lang="en-US" dirty="0">
              <a:solidFill>
                <a:srgbClr val="262626"/>
              </a:solidFill>
            </a:endParaRPr>
          </a:p>
        </p:txBody>
      </p:sp>
      <p:pic>
        <p:nvPicPr>
          <p:cNvPr id="5" name="Picture 5" descr="clip art of people holding their hands up and out as if they are excited">
            <a:extLst>
              <a:ext uri="{FF2B5EF4-FFF2-40B4-BE49-F238E27FC236}">
                <a16:creationId xmlns:a16="http://schemas.microsoft.com/office/drawing/2014/main" id="{EE29BBC3-F023-46E3-B007-7113575559C6}"/>
              </a:ext>
            </a:extLst>
          </p:cNvPr>
          <p:cNvPicPr>
            <a:picLocks noChangeAspect="1"/>
          </p:cNvPicPr>
          <p:nvPr/>
        </p:nvPicPr>
        <p:blipFill>
          <a:blip r:embed="rId7"/>
          <a:stretch>
            <a:fillRect/>
          </a:stretch>
        </p:blipFill>
        <p:spPr>
          <a:xfrm>
            <a:off x="7355370" y="1022330"/>
            <a:ext cx="4002616" cy="965579"/>
          </a:xfrm>
          <a:prstGeom prst="rect">
            <a:avLst/>
          </a:prstGeom>
        </p:spPr>
      </p:pic>
      <p:sp>
        <p:nvSpPr>
          <p:cNvPr id="2" name="Title 1">
            <a:extLst>
              <a:ext uri="{FF2B5EF4-FFF2-40B4-BE49-F238E27FC236}">
                <a16:creationId xmlns:a16="http://schemas.microsoft.com/office/drawing/2014/main" id="{120631CB-8126-48F0-AD59-128FD9C7A78E}"/>
              </a:ext>
            </a:extLst>
          </p:cNvPr>
          <p:cNvSpPr>
            <a:spLocks noGrp="1"/>
          </p:cNvSpPr>
          <p:nvPr>
            <p:ph type="title"/>
          </p:nvPr>
        </p:nvSpPr>
        <p:spPr>
          <a:xfrm>
            <a:off x="1295402" y="-1303867"/>
            <a:ext cx="9601196" cy="1303867"/>
          </a:xfrm>
        </p:spPr>
        <p:txBody>
          <a:bodyPr vert="horz" lIns="91440" tIns="45720" rIns="91440" bIns="45720" rtlCol="0" anchor="b">
            <a:normAutofit/>
          </a:bodyPr>
          <a:lstStyle/>
          <a:p>
            <a:r>
              <a:rPr lang="en-US" dirty="0"/>
              <a:t>Family </a:t>
            </a:r>
            <a:r>
              <a:rPr lang="en-US" dirty="0" err="1"/>
              <a:t>netowk</a:t>
            </a:r>
            <a:r>
              <a:rPr lang="en-US" dirty="0"/>
              <a:t> on disabilities</a:t>
            </a:r>
          </a:p>
        </p:txBody>
      </p:sp>
    </p:spTree>
    <p:extLst>
      <p:ext uri="{BB962C8B-B14F-4D97-AF65-F5344CB8AC3E}">
        <p14:creationId xmlns:p14="http://schemas.microsoft.com/office/powerpoint/2010/main" val="41354758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ent Infant Program is printed. a red ladybug is flying to the left of the words" title="logo Parent Infant Program">
            <a:extLst>
              <a:ext uri="{FF2B5EF4-FFF2-40B4-BE49-F238E27FC236}">
                <a16:creationId xmlns:a16="http://schemas.microsoft.com/office/drawing/2014/main" id="{9E27D2D3-CCE1-4714-9A2A-67132F2BD147}"/>
              </a:ext>
            </a:extLst>
          </p:cNvPr>
          <p:cNvPicPr>
            <a:picLocks noChangeAspect="1"/>
          </p:cNvPicPr>
          <p:nvPr/>
        </p:nvPicPr>
        <p:blipFill>
          <a:blip r:embed="rId3"/>
          <a:stretch>
            <a:fillRect/>
          </a:stretch>
        </p:blipFill>
        <p:spPr>
          <a:xfrm>
            <a:off x="2041147" y="713677"/>
            <a:ext cx="8109706" cy="1815546"/>
          </a:xfrm>
          <a:prstGeom prst="rect">
            <a:avLst/>
          </a:prstGeom>
        </p:spPr>
      </p:pic>
      <p:sp>
        <p:nvSpPr>
          <p:cNvPr id="2" name="TextBox 1">
            <a:extLst>
              <a:ext uri="{FF2B5EF4-FFF2-40B4-BE49-F238E27FC236}">
                <a16:creationId xmlns:a16="http://schemas.microsoft.com/office/drawing/2014/main" id="{116F04D3-FBAD-444B-AAAA-F3261C14D836}"/>
              </a:ext>
            </a:extLst>
          </p:cNvPr>
          <p:cNvSpPr txBox="1"/>
          <p:nvPr/>
        </p:nvSpPr>
        <p:spPr>
          <a:xfrm>
            <a:off x="0" y="4984752"/>
            <a:ext cx="121920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rPr>
              <a:t>Florida School for the Deaf and the Blind official site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hlinkClick r:id="rId4"/>
              </a:rPr>
              <a:t>Florida School for the Deaf and the Blind (fsdbk12.org)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rPr>
              <a:t>Parent Infant Program Facebook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www.facebook.com/fsdbpip/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BF4F0AE5-82E5-472E-84AC-BC7840A945A8}"/>
              </a:ext>
            </a:extLst>
          </p:cNvPr>
          <p:cNvSpPr txBox="1"/>
          <p:nvPr/>
        </p:nvSpPr>
        <p:spPr>
          <a:xfrm>
            <a:off x="1924897" y="3179662"/>
            <a:ext cx="871393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odoni MT Black"/>
                <a:ea typeface="+mn-ea"/>
                <a:cs typeface="+mn-cs"/>
              </a:rPr>
              <a:t>Florida School for the Deaf and the Blind</a:t>
            </a:r>
            <a:endParaRPr kumimoji="0" lang="en-US" sz="2400" b="0" i="0" u="none" strike="noStrike" kern="1200" cap="none" spc="0" normalizeH="0" baseline="0" noProof="0" dirty="0">
              <a:ln>
                <a:noFill/>
              </a:ln>
              <a:solidFill>
                <a:prstClr val="black"/>
              </a:solidFill>
              <a:effectLst/>
              <a:uLnTx/>
              <a:uFillTx/>
              <a:latin typeface="Bodoni MT Black"/>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odoni MT Black"/>
                <a:ea typeface="+mn-ea"/>
                <a:cs typeface="Calibri"/>
              </a:rPr>
              <a:t>207 N. San Marco Avenue, St. Augustine FL  32084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odoni MT Black"/>
                <a:ea typeface="+mn-ea"/>
                <a:cs typeface="Calibri"/>
              </a:rPr>
              <a:t>904 827-2200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4" name="Title 3">
            <a:extLst>
              <a:ext uri="{FF2B5EF4-FFF2-40B4-BE49-F238E27FC236}">
                <a16:creationId xmlns:a16="http://schemas.microsoft.com/office/drawing/2014/main" id="{43FD8C63-CF5B-42BD-B4C8-D9E54464B151}"/>
              </a:ext>
            </a:extLst>
          </p:cNvPr>
          <p:cNvSpPr>
            <a:spLocks noGrp="1"/>
          </p:cNvSpPr>
          <p:nvPr>
            <p:ph type="title"/>
          </p:nvPr>
        </p:nvSpPr>
        <p:spPr>
          <a:xfrm>
            <a:off x="314960" y="-1569402"/>
            <a:ext cx="11500804" cy="1569402"/>
          </a:xfrm>
        </p:spPr>
        <p:txBody>
          <a:bodyPr vert="horz" lIns="91440" tIns="45720" rIns="91440" bIns="45720" rtlCol="0" anchor="b">
            <a:normAutofit/>
          </a:bodyPr>
          <a:lstStyle/>
          <a:p>
            <a:r>
              <a:rPr lang="en-US" dirty="0"/>
              <a:t>FSDB Parent infant program</a:t>
            </a:r>
          </a:p>
        </p:txBody>
      </p:sp>
    </p:spTree>
    <p:extLst>
      <p:ext uri="{BB962C8B-B14F-4D97-AF65-F5344CB8AC3E}">
        <p14:creationId xmlns:p14="http://schemas.microsoft.com/office/powerpoint/2010/main" val="26590613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398B85-D9AF-4D11-9C6C-2D688395E416}"/>
              </a:ext>
            </a:extLst>
          </p:cNvPr>
          <p:cNvSpPr>
            <a:spLocks noGrp="1"/>
          </p:cNvSpPr>
          <p:nvPr>
            <p:ph idx="1"/>
          </p:nvPr>
        </p:nvSpPr>
        <p:spPr>
          <a:xfrm>
            <a:off x="314960" y="1810327"/>
            <a:ext cx="11602720" cy="4812146"/>
          </a:xfrm>
        </p:spPr>
        <p:txBody>
          <a:bodyPr>
            <a:normAutofit lnSpcReduction="10000"/>
          </a:bodyPr>
          <a:lstStyle/>
          <a:p>
            <a:r>
              <a:rPr lang="en-US" dirty="0"/>
              <a:t>An </a:t>
            </a:r>
            <a:r>
              <a:rPr lang="en-US" dirty="0">
                <a:solidFill>
                  <a:srgbClr val="EE0000"/>
                </a:solidFill>
              </a:rPr>
              <a:t>Outreach Initiative </a:t>
            </a:r>
            <a:r>
              <a:rPr lang="en-US" dirty="0"/>
              <a:t>providing off- campus support services</a:t>
            </a:r>
          </a:p>
          <a:p>
            <a:pPr lvl="1"/>
            <a:r>
              <a:rPr lang="en-US" dirty="0"/>
              <a:t>Separate from on-campus programs and eligibility criteria</a:t>
            </a:r>
          </a:p>
          <a:p>
            <a:r>
              <a:rPr lang="en-US" dirty="0">
                <a:solidFill>
                  <a:srgbClr val="EE0000"/>
                </a:solidFill>
              </a:rPr>
              <a:t>Serves children ages 0-6 </a:t>
            </a:r>
            <a:r>
              <a:rPr lang="en-US" dirty="0"/>
              <a:t>with an established or suspected sensory loss</a:t>
            </a:r>
          </a:p>
          <a:p>
            <a:r>
              <a:rPr lang="en-US" dirty="0"/>
              <a:t>Available in </a:t>
            </a:r>
            <a:r>
              <a:rPr lang="en-US" dirty="0">
                <a:solidFill>
                  <a:srgbClr val="EE0000"/>
                </a:solidFill>
              </a:rPr>
              <a:t>all FL counites </a:t>
            </a:r>
            <a:r>
              <a:rPr lang="en-US" dirty="0"/>
              <a:t>for parents of children with a </a:t>
            </a:r>
            <a:r>
              <a:rPr lang="en-US" dirty="0">
                <a:solidFill>
                  <a:srgbClr val="EE0000"/>
                </a:solidFill>
              </a:rPr>
              <a:t>hearing difference</a:t>
            </a:r>
          </a:p>
          <a:p>
            <a:r>
              <a:rPr lang="en-US" dirty="0"/>
              <a:t>Available in </a:t>
            </a:r>
            <a:r>
              <a:rPr lang="en-US" dirty="0">
                <a:solidFill>
                  <a:srgbClr val="EE0000"/>
                </a:solidFill>
              </a:rPr>
              <a:t>27 Counties </a:t>
            </a:r>
            <a:r>
              <a:rPr lang="en-US" dirty="0"/>
              <a:t>for parents of children with </a:t>
            </a:r>
            <a:r>
              <a:rPr lang="en-US" dirty="0">
                <a:solidFill>
                  <a:srgbClr val="EE0000"/>
                </a:solidFill>
              </a:rPr>
              <a:t>vision concerns</a:t>
            </a:r>
          </a:p>
        </p:txBody>
      </p:sp>
      <p:sp>
        <p:nvSpPr>
          <p:cNvPr id="3" name="Title 2">
            <a:extLst>
              <a:ext uri="{FF2B5EF4-FFF2-40B4-BE49-F238E27FC236}">
                <a16:creationId xmlns:a16="http://schemas.microsoft.com/office/drawing/2014/main" id="{D1931FE9-AE59-4EEA-8F76-A8433A473FB8}"/>
              </a:ext>
            </a:extLst>
          </p:cNvPr>
          <p:cNvSpPr>
            <a:spLocks noGrp="1"/>
          </p:cNvSpPr>
          <p:nvPr>
            <p:ph type="title"/>
          </p:nvPr>
        </p:nvSpPr>
        <p:spPr>
          <a:xfrm>
            <a:off x="1788160" y="445144"/>
            <a:ext cx="10129520" cy="1096405"/>
          </a:xfrm>
        </p:spPr>
        <p:txBody>
          <a:bodyPr>
            <a:normAutofit/>
          </a:bodyPr>
          <a:lstStyle/>
          <a:p>
            <a:r>
              <a:rPr lang="en-US" dirty="0"/>
              <a:t>Early Intervention and Education </a:t>
            </a:r>
          </a:p>
        </p:txBody>
      </p:sp>
    </p:spTree>
    <p:extLst>
      <p:ext uri="{BB962C8B-B14F-4D97-AF65-F5344CB8AC3E}">
        <p14:creationId xmlns:p14="http://schemas.microsoft.com/office/powerpoint/2010/main" val="25899436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photo of a young child wearing a hearing aid and reaching for a woman’s face is labeled: Parent infant program-Deaf/Hard of hearing multi-faceted support&#10;">
            <a:extLst>
              <a:ext uri="{FF2B5EF4-FFF2-40B4-BE49-F238E27FC236}">
                <a16:creationId xmlns:a16="http://schemas.microsoft.com/office/drawing/2014/main" id="{656D9F5E-CBAE-43C8-A65E-262EA86FEBAB}"/>
              </a:ext>
            </a:extLst>
          </p:cNvPr>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t="6564" b="6564"/>
          <a:stretch/>
        </p:blipFill>
        <p:spPr>
          <a:xfrm>
            <a:off x="20" y="10"/>
            <a:ext cx="12191980" cy="6857990"/>
          </a:xfrm>
          <a:prstGeom prst="rect">
            <a:avLst/>
          </a:prstGeom>
        </p:spPr>
      </p:pic>
      <p:sp>
        <p:nvSpPr>
          <p:cNvPr id="6" name=" Title 1"/>
          <p:cNvSpPr>
            <a:spLocks noGrp="1"/>
          </p:cNvSpPr>
          <p:nvPr>
            <p:ph type="title"/>
          </p:nvPr>
        </p:nvSpPr>
        <p:spPr>
          <a:xfrm>
            <a:off x="523875" y="5317239"/>
            <a:ext cx="11210925" cy="1385217"/>
          </a:xfrm>
        </p:spPr>
        <p:txBody>
          <a:bodyPr vert="horz" lIns="91440" tIns="45720" rIns="91440" bIns="45720" rtlCol="0" anchor="ctr">
            <a:normAutofit fontScale="90000"/>
          </a:bodyPr>
          <a:lstStyle/>
          <a:p>
            <a:pPr algn="ctr"/>
            <a:r>
              <a:rPr lang="en-US" sz="3600" dirty="0">
                <a:solidFill>
                  <a:schemeClr val="tx1"/>
                </a:solidFill>
                <a:latin typeface="+mn-lt"/>
                <a:cs typeface="+mj-cs"/>
              </a:rPr>
              <a:t>PARENT INFANT PROGRAM- Deaf/Hard of Hearing</a:t>
            </a:r>
            <a:br>
              <a:rPr lang="en-US" sz="3600" dirty="0">
                <a:solidFill>
                  <a:schemeClr val="tx1"/>
                </a:solidFill>
                <a:latin typeface="+mn-lt"/>
                <a:cs typeface="+mj-cs"/>
              </a:rPr>
            </a:br>
            <a:r>
              <a:rPr lang="en-US" sz="3600" dirty="0">
                <a:solidFill>
                  <a:schemeClr val="tx1"/>
                </a:solidFill>
                <a:latin typeface="+mn-lt"/>
                <a:cs typeface="+mj-cs"/>
              </a:rPr>
              <a:t/>
            </a:r>
            <a:br>
              <a:rPr lang="en-US" sz="3600" dirty="0">
                <a:solidFill>
                  <a:schemeClr val="tx1"/>
                </a:solidFill>
                <a:latin typeface="+mn-lt"/>
                <a:cs typeface="+mj-cs"/>
              </a:rPr>
            </a:br>
            <a:r>
              <a:rPr lang="en-US" sz="3600" dirty="0">
                <a:solidFill>
                  <a:schemeClr val="tx1"/>
                </a:solidFill>
                <a:latin typeface="+mn-lt"/>
                <a:cs typeface="+mj-cs"/>
              </a:rPr>
              <a:t>Multi- Faceted Support </a:t>
            </a:r>
          </a:p>
        </p:txBody>
      </p:sp>
    </p:spTree>
    <p:extLst>
      <p:ext uri="{BB962C8B-B14F-4D97-AF65-F5344CB8AC3E}">
        <p14:creationId xmlns:p14="http://schemas.microsoft.com/office/powerpoint/2010/main" val="23917247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hoto of a young child wearing glasses and standing next to a smiling woman is labeled: Parent infant program-Blind/Visually impaired multi-faceted support&#10;"/>
          <p:cNvPicPr>
            <a:picLocks noGrp="1" noChangeAspect="1"/>
          </p:cNvPicPr>
          <p:nvPr>
            <p:ph idx="1"/>
          </p:nvPr>
        </p:nvPicPr>
        <p:blipFill>
          <a:blip r:embed="rId3"/>
          <a:stretch>
            <a:fillRect/>
          </a:stretch>
        </p:blipFill>
        <p:spPr>
          <a:xfrm>
            <a:off x="-14203" y="0"/>
            <a:ext cx="12157359" cy="6838515"/>
          </a:xfrm>
          <a:prstGeom prst="rect">
            <a:avLst/>
          </a:prstGeom>
        </p:spPr>
      </p:pic>
      <p:sp>
        <p:nvSpPr>
          <p:cNvPr id="4" name="Title 3"/>
          <p:cNvSpPr>
            <a:spLocks noGrp="1"/>
          </p:cNvSpPr>
          <p:nvPr>
            <p:ph type="title"/>
          </p:nvPr>
        </p:nvSpPr>
        <p:spPr>
          <a:xfrm>
            <a:off x="690717" y="5158990"/>
            <a:ext cx="10515600" cy="1325563"/>
          </a:xfrm>
        </p:spPr>
        <p:txBody>
          <a:bodyPr>
            <a:noAutofit/>
          </a:bodyPr>
          <a:lstStyle/>
          <a:p>
            <a:pPr algn="ctr"/>
            <a:r>
              <a:rPr lang="en-US" sz="3200" dirty="0">
                <a:solidFill>
                  <a:schemeClr val="bg1"/>
                </a:solidFill>
                <a:latin typeface="+mn-lt"/>
              </a:rPr>
              <a:t>PARENT INFANT PROGRAM- Blind/Visually Impaired</a:t>
            </a:r>
            <a:br>
              <a:rPr lang="en-US" sz="3200" dirty="0">
                <a:solidFill>
                  <a:schemeClr val="bg1"/>
                </a:solidFill>
                <a:latin typeface="+mn-lt"/>
              </a:rPr>
            </a:br>
            <a:r>
              <a:rPr lang="en-US" sz="3200" dirty="0">
                <a:solidFill>
                  <a:schemeClr val="bg1"/>
                </a:solidFill>
                <a:latin typeface="+mn-lt"/>
              </a:rPr>
              <a:t/>
            </a:r>
            <a:br>
              <a:rPr lang="en-US" sz="3200" dirty="0">
                <a:solidFill>
                  <a:schemeClr val="bg1"/>
                </a:solidFill>
                <a:latin typeface="+mn-lt"/>
              </a:rPr>
            </a:br>
            <a:r>
              <a:rPr lang="en-US" sz="3200" dirty="0">
                <a:solidFill>
                  <a:schemeClr val="bg1"/>
                </a:solidFill>
                <a:latin typeface="+mn-lt"/>
              </a:rPr>
              <a:t>Multi- Faceted Support </a:t>
            </a:r>
          </a:p>
        </p:txBody>
      </p:sp>
    </p:spTree>
    <p:extLst>
      <p:ext uri="{BB962C8B-B14F-4D97-AF65-F5344CB8AC3E}">
        <p14:creationId xmlns:p14="http://schemas.microsoft.com/office/powerpoint/2010/main" val="39678138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CECA52-E41C-4CA6-8B8A-A6436DB089AF}"/>
              </a:ext>
            </a:extLst>
          </p:cNvPr>
          <p:cNvSpPr>
            <a:spLocks noGrp="1"/>
          </p:cNvSpPr>
          <p:nvPr>
            <p:ph sz="half" idx="2"/>
          </p:nvPr>
        </p:nvSpPr>
        <p:spPr>
          <a:xfrm>
            <a:off x="5509260" y="1714499"/>
            <a:ext cx="5943600" cy="2108799"/>
          </a:xfrm>
        </p:spPr>
        <p:txBody>
          <a:bodyPr>
            <a:normAutofit fontScale="92500" lnSpcReduction="10000"/>
          </a:bodyPr>
          <a:lstStyle/>
          <a:p>
            <a:pPr marL="2286000" lvl="5" indent="0">
              <a:buNone/>
              <a:defRPr/>
            </a:pPr>
            <a:r>
              <a:rPr lang="en-US" sz="2800" dirty="0"/>
              <a:t>Jennifer Cato, Director</a:t>
            </a:r>
          </a:p>
          <a:p>
            <a:pPr marL="2286000" lvl="5" indent="0">
              <a:buNone/>
              <a:defRPr/>
            </a:pPr>
            <a:r>
              <a:rPr lang="en-US" sz="2800" dirty="0"/>
              <a:t>Program for </a:t>
            </a:r>
          </a:p>
          <a:p>
            <a:pPr marL="2286000" lvl="5" indent="0">
              <a:buNone/>
              <a:defRPr/>
            </a:pPr>
            <a:r>
              <a:rPr lang="en-US" sz="2800" dirty="0"/>
              <a:t>Deaf-Hard-of-Hearing</a:t>
            </a:r>
          </a:p>
          <a:p>
            <a:pPr marL="2286000" lvl="5" indent="0">
              <a:buNone/>
              <a:defRPr/>
            </a:pPr>
            <a:r>
              <a:rPr lang="en-US" sz="2800" dirty="0"/>
              <a:t>Phone:  904.827-2437</a:t>
            </a:r>
          </a:p>
          <a:p>
            <a:pPr marL="2286000" lvl="5" indent="0">
              <a:buNone/>
              <a:defRPr/>
            </a:pPr>
            <a:r>
              <a:rPr lang="en-US" sz="2800" dirty="0"/>
              <a:t>Email: </a:t>
            </a:r>
            <a:r>
              <a:rPr lang="en-US" sz="2800" dirty="0">
                <a:hlinkClick r:id="rId3"/>
              </a:rPr>
              <a:t>catoj@fsdbk12.org</a:t>
            </a:r>
            <a:r>
              <a:rPr lang="en-US" sz="2800" dirty="0"/>
              <a:t> </a:t>
            </a:r>
            <a:endParaRPr lang="en-US" sz="2800" dirty="0">
              <a:solidFill>
                <a:srgbClr val="5ACEF9"/>
              </a:solidFill>
            </a:endParaRPr>
          </a:p>
          <a:p>
            <a:endParaRPr lang="en-US" dirty="0"/>
          </a:p>
        </p:txBody>
      </p:sp>
      <p:sp>
        <p:nvSpPr>
          <p:cNvPr id="3" name="Content Placeholder 2">
            <a:extLst>
              <a:ext uri="{FF2B5EF4-FFF2-40B4-BE49-F238E27FC236}">
                <a16:creationId xmlns:a16="http://schemas.microsoft.com/office/drawing/2014/main" id="{FD48901A-5491-491A-B814-EB095AA7CBBA}"/>
              </a:ext>
            </a:extLst>
          </p:cNvPr>
          <p:cNvSpPr>
            <a:spLocks noGrp="1"/>
          </p:cNvSpPr>
          <p:nvPr>
            <p:ph sz="half" idx="1"/>
          </p:nvPr>
        </p:nvSpPr>
        <p:spPr>
          <a:xfrm>
            <a:off x="-331470" y="1613499"/>
            <a:ext cx="5977890" cy="1815501"/>
          </a:xfrm>
        </p:spPr>
        <p:txBody>
          <a:bodyPr>
            <a:noAutofit/>
          </a:bodyPr>
          <a:lstStyle/>
          <a:p>
            <a:pPr marL="2286000" lvl="5" indent="0">
              <a:buNone/>
              <a:defRPr/>
            </a:pPr>
            <a:r>
              <a:rPr lang="en-US" sz="2600" dirty="0"/>
              <a:t>Kim Carr, Director</a:t>
            </a:r>
          </a:p>
          <a:p>
            <a:pPr marL="2286000" lvl="5" indent="0">
              <a:buNone/>
              <a:defRPr/>
            </a:pPr>
            <a:r>
              <a:rPr lang="en-US" sz="2600" dirty="0"/>
              <a:t>Program for Blind/Visually-Impaired</a:t>
            </a:r>
          </a:p>
          <a:p>
            <a:pPr marL="2286000" lvl="5" indent="0">
              <a:buNone/>
              <a:defRPr/>
            </a:pPr>
            <a:r>
              <a:rPr lang="en-US" sz="2600" dirty="0"/>
              <a:t>Phone:  904.827.2232</a:t>
            </a:r>
          </a:p>
          <a:p>
            <a:pPr marL="2286000" lvl="5" indent="0">
              <a:buNone/>
              <a:defRPr/>
            </a:pPr>
            <a:r>
              <a:rPr lang="en-US" sz="2600" dirty="0"/>
              <a:t>Email: </a:t>
            </a:r>
            <a:r>
              <a:rPr lang="en-US" sz="2600" dirty="0">
                <a:solidFill>
                  <a:schemeClr val="accent3">
                    <a:lumMod val="60000"/>
                    <a:lumOff val="40000"/>
                  </a:schemeClr>
                </a:solidFill>
                <a:hlinkClick r:id="rId4"/>
              </a:rPr>
              <a:t>carrk@fsdbk12.org</a:t>
            </a:r>
            <a:endParaRPr lang="en-US" sz="2600" dirty="0">
              <a:solidFill>
                <a:schemeClr val="accent3">
                  <a:lumMod val="60000"/>
                  <a:lumOff val="40000"/>
                </a:schemeClr>
              </a:solidFill>
            </a:endParaRPr>
          </a:p>
          <a:p>
            <a:pPr lvl="5">
              <a:defRPr/>
            </a:pPr>
            <a:endParaRPr lang="en-US" sz="2400" dirty="0">
              <a:solidFill>
                <a:schemeClr val="accent3">
                  <a:lumMod val="60000"/>
                  <a:lumOff val="40000"/>
                </a:schemeClr>
              </a:solidFill>
            </a:endParaRPr>
          </a:p>
          <a:p>
            <a:endParaRPr lang="en-US" dirty="0"/>
          </a:p>
        </p:txBody>
      </p:sp>
      <p:sp>
        <p:nvSpPr>
          <p:cNvPr id="4" name="Title 3">
            <a:extLst>
              <a:ext uri="{FF2B5EF4-FFF2-40B4-BE49-F238E27FC236}">
                <a16:creationId xmlns:a16="http://schemas.microsoft.com/office/drawing/2014/main" id="{A8A5225A-0781-4796-AAFD-9F97933308B2}"/>
              </a:ext>
            </a:extLst>
          </p:cNvPr>
          <p:cNvSpPr>
            <a:spLocks noGrp="1"/>
          </p:cNvSpPr>
          <p:nvPr>
            <p:ph type="title"/>
          </p:nvPr>
        </p:nvSpPr>
        <p:spPr/>
        <p:txBody>
          <a:bodyPr/>
          <a:lstStyle/>
          <a:p>
            <a:r>
              <a:rPr lang="en-US" dirty="0"/>
              <a:t>Reach Out to Us:  </a:t>
            </a:r>
          </a:p>
        </p:txBody>
      </p:sp>
      <p:pic>
        <p:nvPicPr>
          <p:cNvPr id="5" name="Picture 4" descr="photo shows the front gate of the Florida School for the Deaf and the Blind">
            <a:extLst>
              <a:ext uri="{FF2B5EF4-FFF2-40B4-BE49-F238E27FC236}">
                <a16:creationId xmlns:a16="http://schemas.microsoft.com/office/drawing/2014/main" id="{5CCCE0CA-6685-4F15-BDDC-9A892AA7C4C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l="3847" t="19354" b="16129"/>
          <a:stretch>
            <a:fillRect/>
          </a:stretch>
        </p:blipFill>
        <p:spPr bwMode="auto">
          <a:xfrm>
            <a:off x="2653792" y="3823299"/>
            <a:ext cx="7389128" cy="245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690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800" dirty="0"/>
              <a:t>FAVI Meeting – Florida VR contact info</a:t>
            </a:r>
            <a:endParaRPr lang="en-US" dirty="0"/>
          </a:p>
        </p:txBody>
      </p:sp>
      <p:sp>
        <p:nvSpPr>
          <p:cNvPr id="3" name="Content Placeholder 2"/>
          <p:cNvSpPr>
            <a:spLocks noGrp="1"/>
          </p:cNvSpPr>
          <p:nvPr>
            <p:ph idx="1"/>
          </p:nvPr>
        </p:nvSpPr>
        <p:spPr>
          <a:xfrm>
            <a:off x="510363" y="1295400"/>
            <a:ext cx="11525693" cy="4114800"/>
          </a:xfrm>
        </p:spPr>
        <p:txBody>
          <a:bodyPr/>
          <a:lstStyle/>
          <a:p>
            <a:pPr marL="0" indent="0" algn="ctr">
              <a:buNone/>
            </a:pPr>
            <a:endParaRPr lang="en-US" sz="2500" b="0" dirty="0"/>
          </a:p>
          <a:p>
            <a:pPr marL="0" indent="0" algn="ctr">
              <a:buNone/>
            </a:pPr>
            <a:r>
              <a:rPr lang="en-US" sz="2500" b="0" dirty="0"/>
              <a:t>Florida Department of Education, Division of Vocational Rehabilitation</a:t>
            </a:r>
          </a:p>
          <a:p>
            <a:pPr marL="0" indent="0" algn="ctr">
              <a:buNone/>
            </a:pPr>
            <a:r>
              <a:rPr lang="en-US" sz="2700" b="0" dirty="0"/>
              <a:t>Deaf, Hard of Hearing, and Deafblind Services (DHHDB) Program</a:t>
            </a:r>
            <a:br>
              <a:rPr lang="en-US" sz="2700" b="0" dirty="0"/>
            </a:br>
            <a:r>
              <a:rPr lang="en-US" sz="2700" b="0" dirty="0"/>
              <a:t> </a:t>
            </a:r>
          </a:p>
          <a:p>
            <a:pPr marL="0" indent="0">
              <a:buNone/>
            </a:pPr>
            <a:r>
              <a:rPr lang="en-US" sz="2500" b="0" dirty="0">
                <a:cs typeface="Calibri" panose="020F0502020204030204" pitchFamily="34" charset="0"/>
              </a:rPr>
              <a:t>Visit our program at </a:t>
            </a:r>
            <a:r>
              <a:rPr lang="en-US" sz="2500" b="0" u="sng" dirty="0">
                <a:cs typeface="Calibri" panose="020F0502020204030204" pitchFamily="34" charset="0"/>
                <a:hlinkClick r:id="rId3"/>
              </a:rPr>
              <a:t>www.rehabworks.org</a:t>
            </a:r>
            <a:r>
              <a:rPr lang="en-US" sz="2500" b="0" u="sng" dirty="0">
                <a:cs typeface="Calibri" panose="020F0502020204030204" pitchFamily="34" charset="0"/>
              </a:rPr>
              <a:t/>
            </a:r>
            <a:br>
              <a:rPr lang="en-US" sz="2500" b="0" u="sng" dirty="0">
                <a:cs typeface="Calibri" panose="020F0502020204030204" pitchFamily="34" charset="0"/>
              </a:rPr>
            </a:br>
            <a:endParaRPr lang="en-US" sz="2500" b="0" u="sng" dirty="0">
              <a:cs typeface="Calibri" panose="020F0502020204030204" pitchFamily="34" charset="0"/>
            </a:endParaRPr>
          </a:p>
          <a:p>
            <a:pPr marL="0" indent="0">
              <a:buNone/>
            </a:pPr>
            <a:r>
              <a:rPr lang="en-US" sz="2700" b="0" dirty="0">
                <a:cs typeface="Calibri" panose="020F0502020204030204" pitchFamily="34" charset="0"/>
              </a:rPr>
              <a:t>Program Contacts: </a:t>
            </a:r>
          </a:p>
          <a:p>
            <a:pPr marL="0" indent="0">
              <a:buNone/>
            </a:pPr>
            <a:r>
              <a:rPr lang="en-US" sz="2500" b="0" dirty="0">
                <a:cs typeface="Calibri" panose="020F0502020204030204" pitchFamily="34" charset="0"/>
              </a:rPr>
              <a:t>Cory Parker at </a:t>
            </a:r>
            <a:r>
              <a:rPr lang="en-US" sz="2500" b="0" u="sng" dirty="0">
                <a:cs typeface="Calibri" panose="020F0502020204030204" pitchFamily="34" charset="0"/>
                <a:hlinkClick r:id="rId4"/>
              </a:rPr>
              <a:t>cory.parker@vr.fldoe.org</a:t>
            </a:r>
            <a:r>
              <a:rPr lang="en-US" sz="2500" b="0" dirty="0">
                <a:cs typeface="Calibri" panose="020F0502020204030204" pitchFamily="34" charset="0"/>
              </a:rPr>
              <a:t>   </a:t>
            </a:r>
            <a:br>
              <a:rPr lang="en-US" sz="2500" b="0" dirty="0">
                <a:cs typeface="Calibri" panose="020F0502020204030204" pitchFamily="34" charset="0"/>
              </a:rPr>
            </a:br>
            <a:r>
              <a:rPr lang="en-US" sz="2500" b="0" dirty="0">
                <a:cs typeface="Calibri" panose="020F0502020204030204" pitchFamily="34" charset="0"/>
              </a:rPr>
              <a:t>Stevie Fenton at </a:t>
            </a:r>
            <a:r>
              <a:rPr lang="en-US" sz="2500" b="0" u="sng" dirty="0">
                <a:cs typeface="Calibri" panose="020F0502020204030204" pitchFamily="34" charset="0"/>
                <a:hlinkClick r:id="rId5"/>
              </a:rPr>
              <a:t>stevie.fenton@vr.fldoe.org</a:t>
            </a:r>
            <a:endParaRPr lang="en-US" sz="2500" dirty="0"/>
          </a:p>
        </p:txBody>
      </p:sp>
      <p:sp>
        <p:nvSpPr>
          <p:cNvPr id="8" name="TextBox 7">
            <a:extLst>
              <a:ext uri="{FF2B5EF4-FFF2-40B4-BE49-F238E27FC236}">
                <a16:creationId xmlns:a16="http://schemas.microsoft.com/office/drawing/2014/main" id="{89B7CE94-4C95-4D0C-8C9E-EF6D58BE3EAB}"/>
              </a:ext>
            </a:extLst>
          </p:cNvPr>
          <p:cNvSpPr txBox="1"/>
          <p:nvPr/>
        </p:nvSpPr>
        <p:spPr>
          <a:xfrm>
            <a:off x="7155711" y="336699"/>
            <a:ext cx="5031859" cy="507831"/>
          </a:xfrm>
          <a:prstGeom prst="rect">
            <a:avLst/>
          </a:prstGeom>
          <a:noFill/>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668A"/>
              </a:buClr>
              <a:buSzTx/>
              <a:buFontTx/>
              <a:buNone/>
              <a:tabLst/>
              <a:defRPr/>
            </a:pPr>
            <a:r>
              <a:rPr kumimoji="0" lang="en-US" sz="2700" b="0" i="0" u="none" strike="noStrike" kern="0" cap="none" spc="0" normalizeH="0" baseline="0" noProof="0" dirty="0">
                <a:ln>
                  <a:noFill/>
                </a:ln>
                <a:solidFill>
                  <a:srgbClr val="064584"/>
                </a:solidFill>
                <a:effectLst/>
                <a:uLnTx/>
                <a:uFillTx/>
                <a:latin typeface="Verdana"/>
                <a:ea typeface="+mn-ea"/>
                <a:cs typeface="+mn-cs"/>
              </a:rPr>
              <a:t>2021</a:t>
            </a:r>
          </a:p>
        </p:txBody>
      </p:sp>
    </p:spTree>
    <p:extLst>
      <p:ext uri="{BB962C8B-B14F-4D97-AF65-F5344CB8AC3E}">
        <p14:creationId xmlns:p14="http://schemas.microsoft.com/office/powerpoint/2010/main" val="3179712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 Islands Division of Special Education</a:t>
            </a:r>
            <a:endParaRPr lang="en-US" dirty="0"/>
          </a:p>
        </p:txBody>
      </p:sp>
      <p:sp>
        <p:nvSpPr>
          <p:cNvPr id="3" name="Content Placeholder 2"/>
          <p:cNvSpPr>
            <a:spLocks noGrp="1"/>
          </p:cNvSpPr>
          <p:nvPr>
            <p:ph idx="1"/>
          </p:nvPr>
        </p:nvSpPr>
        <p:spPr/>
        <p:txBody>
          <a:bodyPr/>
          <a:lstStyle/>
          <a:p>
            <a:pPr marL="0" indent="0">
              <a:buNone/>
            </a:pPr>
            <a:r>
              <a:rPr lang="en-US" b="1" i="1" dirty="0" smtClean="0"/>
              <a:t>Sheryl Serano-Griffith</a:t>
            </a:r>
            <a:endParaRPr lang="en-US" dirty="0" smtClean="0"/>
          </a:p>
          <a:p>
            <a:r>
              <a:rPr lang="en-US" b="1" dirty="0" smtClean="0"/>
              <a:t>District Director</a:t>
            </a:r>
            <a:endParaRPr lang="en-US" dirty="0" smtClean="0"/>
          </a:p>
          <a:p>
            <a:endParaRPr lang="en-US" dirty="0" smtClean="0"/>
          </a:p>
          <a:p>
            <a:pPr marL="0" indent="0">
              <a:buNone/>
            </a:pPr>
            <a:r>
              <a:rPr lang="en-US" b="1" dirty="0" smtClean="0"/>
              <a:t>Ms. </a:t>
            </a:r>
            <a:r>
              <a:rPr lang="en-US" b="1" dirty="0" err="1" smtClean="0"/>
              <a:t>Morina</a:t>
            </a:r>
            <a:r>
              <a:rPr lang="en-US" b="1" dirty="0" smtClean="0"/>
              <a:t> Lamb </a:t>
            </a:r>
          </a:p>
          <a:p>
            <a:r>
              <a:rPr lang="en-US" dirty="0" smtClean="0"/>
              <a:t>Teacher of the Visually impaired who works with children Territory wide.</a:t>
            </a:r>
          </a:p>
          <a:p>
            <a:endParaRPr lang="en-US" dirty="0"/>
          </a:p>
        </p:txBody>
      </p:sp>
      <p:pic>
        <p:nvPicPr>
          <p:cNvPr id="4" name="Picture 2"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b="25343"/>
          <a:stretch/>
        </p:blipFill>
        <p:spPr bwMode="auto">
          <a:xfrm>
            <a:off x="4074011" y="4566603"/>
            <a:ext cx="2986758" cy="19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062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33C1-B2DD-4BA6-81B9-11A852221F97}"/>
              </a:ext>
            </a:extLst>
          </p:cNvPr>
          <p:cNvSpPr>
            <a:spLocks noGrp="1"/>
          </p:cNvSpPr>
          <p:nvPr>
            <p:ph type="ctrTitle"/>
          </p:nvPr>
        </p:nvSpPr>
        <p:spPr>
          <a:xfrm>
            <a:off x="5244647" y="114459"/>
            <a:ext cx="6892290" cy="1001124"/>
          </a:xfrm>
        </p:spPr>
        <p:txBody>
          <a:bodyPr>
            <a:normAutofit fontScale="90000"/>
          </a:bodyPr>
          <a:lstStyle/>
          <a:p>
            <a:r>
              <a:rPr lang="en-US" dirty="0"/>
              <a:t>Vi-EHDI Program</a:t>
            </a:r>
          </a:p>
        </p:txBody>
      </p:sp>
      <p:sp>
        <p:nvSpPr>
          <p:cNvPr id="4" name="TextBox 3">
            <a:extLst>
              <a:ext uri="{FF2B5EF4-FFF2-40B4-BE49-F238E27FC236}">
                <a16:creationId xmlns:a16="http://schemas.microsoft.com/office/drawing/2014/main" id="{951F4222-E7C8-4C26-8211-C580F0664C97}"/>
              </a:ext>
            </a:extLst>
          </p:cNvPr>
          <p:cNvSpPr txBox="1"/>
          <p:nvPr/>
        </p:nvSpPr>
        <p:spPr>
          <a:xfrm>
            <a:off x="277414" y="1310451"/>
            <a:ext cx="6911980"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entury Gothic" panose="020B0502020202020204"/>
                <a:ea typeface="+mn-ea"/>
                <a:cs typeface="+mn-cs"/>
              </a:rPr>
              <a:t>The Virgin Island Early Hearing Detection and Intervention program is housed under the Maternal Child Health (MCH) Program umbrella.  We are responsible for the hearing screening of all newborn babies' territory wide.  Our program consist of the Program Coordinator and two (2) Family Care Coordinators.</a:t>
            </a:r>
          </a:p>
        </p:txBody>
      </p:sp>
      <p:pic>
        <p:nvPicPr>
          <p:cNvPr id="7" name="Picture 6" descr="photo of a woman with hair pulled back, smiling. Has a small light blue hat on the right side of her head." title="photo Ms Ana Browne">
            <a:extLst>
              <a:ext uri="{FF2B5EF4-FFF2-40B4-BE49-F238E27FC236}">
                <a16:creationId xmlns:a16="http://schemas.microsoft.com/office/drawing/2014/main" id="{18862595-3F7D-41CF-AC03-551F57F30274}"/>
              </a:ext>
            </a:extLst>
          </p:cNvPr>
          <p:cNvPicPr>
            <a:picLocks noChangeAspect="1"/>
          </p:cNvPicPr>
          <p:nvPr/>
        </p:nvPicPr>
        <p:blipFill rotWithShape="1">
          <a:blip r:embed="rId3"/>
          <a:srcRect t="12409" r="1524" b="27975"/>
          <a:stretch/>
        </p:blipFill>
        <p:spPr>
          <a:xfrm>
            <a:off x="8993186" y="3584134"/>
            <a:ext cx="1090924" cy="1208054"/>
          </a:xfrm>
          <a:prstGeom prst="rect">
            <a:avLst/>
          </a:prstGeom>
        </p:spPr>
      </p:pic>
      <p:pic>
        <p:nvPicPr>
          <p:cNvPr id="9" name="Picture 8" descr="Photo of a woman with long brown hair, smiling" title="photo Ms Monique Branble">
            <a:extLst>
              <a:ext uri="{FF2B5EF4-FFF2-40B4-BE49-F238E27FC236}">
                <a16:creationId xmlns:a16="http://schemas.microsoft.com/office/drawing/2014/main" id="{690B39A0-E268-45B8-8A64-B8B18E5BDBB6}"/>
              </a:ext>
            </a:extLst>
          </p:cNvPr>
          <p:cNvPicPr>
            <a:picLocks noChangeAspect="1"/>
          </p:cNvPicPr>
          <p:nvPr/>
        </p:nvPicPr>
        <p:blipFill>
          <a:blip r:embed="rId4"/>
          <a:stretch>
            <a:fillRect/>
          </a:stretch>
        </p:blipFill>
        <p:spPr>
          <a:xfrm>
            <a:off x="8993186" y="2186349"/>
            <a:ext cx="1090924" cy="1208054"/>
          </a:xfrm>
          <a:prstGeom prst="rect">
            <a:avLst/>
          </a:prstGeom>
        </p:spPr>
      </p:pic>
      <p:pic>
        <p:nvPicPr>
          <p:cNvPr id="11" name="Picture 10" descr="A woman, with light brown hair, smiling, taking a selfie" title="photo Ms. Dawn Petersen">
            <a:extLst>
              <a:ext uri="{FF2B5EF4-FFF2-40B4-BE49-F238E27FC236}">
                <a16:creationId xmlns:a16="http://schemas.microsoft.com/office/drawing/2014/main" id="{18E3A217-206E-4144-ABA8-0D119D5CDE1A}"/>
              </a:ext>
            </a:extLst>
          </p:cNvPr>
          <p:cNvPicPr>
            <a:picLocks noChangeAspect="1"/>
          </p:cNvPicPr>
          <p:nvPr/>
        </p:nvPicPr>
        <p:blipFill rotWithShape="1">
          <a:blip r:embed="rId5"/>
          <a:srcRect t="5457" b="26733"/>
          <a:stretch/>
        </p:blipFill>
        <p:spPr>
          <a:xfrm>
            <a:off x="7367611" y="2184378"/>
            <a:ext cx="1447358" cy="1594883"/>
          </a:xfrm>
          <a:prstGeom prst="rect">
            <a:avLst/>
          </a:prstGeom>
        </p:spPr>
      </p:pic>
      <p:sp>
        <p:nvSpPr>
          <p:cNvPr id="12" name="TextBox 11">
            <a:extLst>
              <a:ext uri="{FF2B5EF4-FFF2-40B4-BE49-F238E27FC236}">
                <a16:creationId xmlns:a16="http://schemas.microsoft.com/office/drawing/2014/main" id="{560628CE-B805-4ACC-8E5F-55639AE863E9}"/>
              </a:ext>
            </a:extLst>
          </p:cNvPr>
          <p:cNvSpPr txBox="1"/>
          <p:nvPr/>
        </p:nvSpPr>
        <p:spPr>
          <a:xfrm>
            <a:off x="7200471" y="3782935"/>
            <a:ext cx="169389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Dawn Petersen </a:t>
            </a:r>
            <a:r>
              <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rPr>
              <a:t>Program Coordinator</a:t>
            </a:r>
          </a:p>
        </p:txBody>
      </p:sp>
      <p:sp>
        <p:nvSpPr>
          <p:cNvPr id="13" name="TextBox 12">
            <a:extLst>
              <a:ext uri="{FF2B5EF4-FFF2-40B4-BE49-F238E27FC236}">
                <a16:creationId xmlns:a16="http://schemas.microsoft.com/office/drawing/2014/main" id="{28430BC9-3653-45D4-95A4-7DAE08BF3405}"/>
              </a:ext>
            </a:extLst>
          </p:cNvPr>
          <p:cNvSpPr txBox="1"/>
          <p:nvPr/>
        </p:nvSpPr>
        <p:spPr>
          <a:xfrm>
            <a:off x="10084110" y="2096187"/>
            <a:ext cx="2052827"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Monique  Bramble     </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Family Care Coordinator         St. Thomas</a:t>
            </a:r>
          </a:p>
        </p:txBody>
      </p:sp>
      <p:sp>
        <p:nvSpPr>
          <p:cNvPr id="14" name="TextBox 13">
            <a:extLst>
              <a:ext uri="{FF2B5EF4-FFF2-40B4-BE49-F238E27FC236}">
                <a16:creationId xmlns:a16="http://schemas.microsoft.com/office/drawing/2014/main" id="{5723A836-A71C-472E-A05C-99F8DC605939}"/>
              </a:ext>
            </a:extLst>
          </p:cNvPr>
          <p:cNvSpPr txBox="1"/>
          <p:nvPr/>
        </p:nvSpPr>
        <p:spPr>
          <a:xfrm>
            <a:off x="10226298" y="3526442"/>
            <a:ext cx="176845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Ana Browne </a:t>
            </a:r>
            <a:r>
              <a:rPr kumimoji="0" lang="en-US" sz="1200" b="0" i="0" u="none" strike="noStrike" kern="1200" cap="none" spc="0" normalizeH="0" baseline="0" noProof="0" dirty="0">
                <a:ln>
                  <a:noFill/>
                </a:ln>
                <a:solidFill>
                  <a:prstClr val="black"/>
                </a:solidFill>
                <a:effectLst/>
                <a:uLnTx/>
                <a:uFillTx/>
                <a:latin typeface="Century Gothic" panose="020B0502020202020204"/>
                <a:ea typeface="+mn-ea"/>
                <a:cs typeface="+mn-cs"/>
              </a:rPr>
              <a:t>Family Care Coordinator St. Croix</a:t>
            </a:r>
          </a:p>
        </p:txBody>
      </p:sp>
    </p:spTree>
    <p:extLst>
      <p:ext uri="{BB962C8B-B14F-4D97-AF65-F5344CB8AC3E}">
        <p14:creationId xmlns:p14="http://schemas.microsoft.com/office/powerpoint/2010/main" val="9589324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3B0AD-0F2E-45C5-9BE4-2F5FB1B9CB15}"/>
              </a:ext>
            </a:extLst>
          </p:cNvPr>
          <p:cNvSpPr>
            <a:spLocks noGrp="1"/>
          </p:cNvSpPr>
          <p:nvPr>
            <p:ph type="title"/>
          </p:nvPr>
        </p:nvSpPr>
        <p:spPr/>
        <p:txBody>
          <a:bodyPr/>
          <a:lstStyle/>
          <a:p>
            <a:r>
              <a:rPr lang="en-US" dirty="0"/>
              <a:t>More about VI-EHDI</a:t>
            </a:r>
          </a:p>
        </p:txBody>
      </p:sp>
      <p:sp>
        <p:nvSpPr>
          <p:cNvPr id="7" name="TextBox 6">
            <a:extLst>
              <a:ext uri="{FF2B5EF4-FFF2-40B4-BE49-F238E27FC236}">
                <a16:creationId xmlns:a16="http://schemas.microsoft.com/office/drawing/2014/main" id="{69C4A373-6504-4F56-A977-BAF32FEC9588}"/>
              </a:ext>
            </a:extLst>
          </p:cNvPr>
          <p:cNvSpPr txBox="1"/>
          <p:nvPr/>
        </p:nvSpPr>
        <p:spPr>
          <a:xfrm>
            <a:off x="0" y="2005963"/>
            <a:ext cx="6990734"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The VI EHDI also conduct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Hearing Screening for Early </a:t>
            </a:r>
            <a:r>
              <a:rPr lang="en-US" sz="2800" dirty="0" err="1">
                <a:solidFill>
                  <a:prstClr val="black"/>
                </a:solidFill>
                <a:latin typeface="Century Gothic" panose="020B0502020202020204"/>
              </a:rPr>
              <a:t>H</a:t>
            </a:r>
            <a:r>
              <a:rPr kumimoji="0" lang="en-US" sz="2800" b="0" i="0" u="none" strike="noStrike" kern="1200" cap="none" spc="0" normalizeH="0" baseline="0" noProof="0" dirty="0" err="1">
                <a:ln>
                  <a:noFill/>
                </a:ln>
                <a:solidFill>
                  <a:prstClr val="black"/>
                </a:solidFill>
                <a:effectLst/>
                <a:uLnTx/>
                <a:uFillTx/>
                <a:latin typeface="Century Gothic" panose="020B0502020202020204"/>
                <a:ea typeface="+mn-ea"/>
                <a:cs typeface="+mn-cs"/>
              </a:rPr>
              <a:t>eadstart</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Annual Elementary School hearing Screening Initiative to all kindergarten and 6</a:t>
            </a:r>
            <a:r>
              <a:rPr kumimoji="0" lang="en-US" sz="2800" b="0" i="0" u="none" strike="noStrike" kern="1200" cap="none" spc="0" normalizeH="0" baseline="30000" noProof="0" dirty="0">
                <a:ln>
                  <a:noFill/>
                </a:ln>
                <a:solidFill>
                  <a:prstClr val="black"/>
                </a:solidFill>
                <a:effectLst/>
                <a:uLnTx/>
                <a:uFillTx/>
                <a:latin typeface="Century Gothic" panose="020B0502020202020204"/>
                <a:ea typeface="+mn-ea"/>
                <a:cs typeface="+mn-cs"/>
              </a:rPr>
              <a:t>th</a:t>
            </a: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 grade territory wide.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Hearing Screening to transition children out of the Birth to Three Program.</a:t>
            </a:r>
          </a:p>
        </p:txBody>
      </p:sp>
      <p:pic>
        <p:nvPicPr>
          <p:cNvPr id="9" name="Picture 8" descr="photo shows two adults at a table with two students.  There are materials on the table and bookshelves in the background">
            <a:extLst>
              <a:ext uri="{FF2B5EF4-FFF2-40B4-BE49-F238E27FC236}">
                <a16:creationId xmlns:a16="http://schemas.microsoft.com/office/drawing/2014/main" id="{85A1BAC9-561C-4391-82EE-6EB9EBEE0223}"/>
              </a:ext>
            </a:extLst>
          </p:cNvPr>
          <p:cNvPicPr>
            <a:picLocks noChangeAspect="1"/>
          </p:cNvPicPr>
          <p:nvPr/>
        </p:nvPicPr>
        <p:blipFill>
          <a:blip r:embed="rId3"/>
          <a:stretch>
            <a:fillRect/>
          </a:stretch>
        </p:blipFill>
        <p:spPr>
          <a:xfrm>
            <a:off x="7059561" y="2147918"/>
            <a:ext cx="5092932" cy="3397475"/>
          </a:xfrm>
          <a:prstGeom prst="rect">
            <a:avLst/>
          </a:prstGeom>
        </p:spPr>
      </p:pic>
    </p:spTree>
    <p:extLst>
      <p:ext uri="{BB962C8B-B14F-4D97-AF65-F5344CB8AC3E}">
        <p14:creationId xmlns:p14="http://schemas.microsoft.com/office/powerpoint/2010/main" val="29316914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us</a:t>
            </a:r>
          </a:p>
        </p:txBody>
      </p:sp>
      <p:sp>
        <p:nvSpPr>
          <p:cNvPr id="3" name="Content Placeholder 2"/>
          <p:cNvSpPr>
            <a:spLocks noGrp="1"/>
          </p:cNvSpPr>
          <p:nvPr>
            <p:ph sz="half" idx="1"/>
          </p:nvPr>
        </p:nvSpPr>
        <p:spPr>
          <a:xfrm>
            <a:off x="0" y="2251501"/>
            <a:ext cx="6019800" cy="4606499"/>
          </a:xfrm>
        </p:spPr>
        <p:txBody>
          <a:bodyPr>
            <a:normAutofit fontScale="92500" lnSpcReduction="10000"/>
          </a:bodyPr>
          <a:lstStyle/>
          <a:p>
            <a:pPr marL="0" lvl="0" indent="0" defTabSz="457200">
              <a:lnSpc>
                <a:spcPct val="100000"/>
              </a:lnSpc>
              <a:spcBef>
                <a:spcPts val="0"/>
              </a:spcBef>
              <a:buNone/>
              <a:defRPr/>
            </a:pPr>
            <a:r>
              <a:rPr lang="en-US" sz="3000" dirty="0">
                <a:solidFill>
                  <a:prstClr val="black"/>
                </a:solidFill>
              </a:rPr>
              <a:t>We collaborate with</a:t>
            </a:r>
          </a:p>
          <a:p>
            <a:pPr marL="742950" lvl="1" indent="-285750" defTabSz="457200">
              <a:lnSpc>
                <a:spcPct val="100000"/>
              </a:lnSpc>
              <a:spcBef>
                <a:spcPts val="0"/>
              </a:spcBef>
              <a:defRPr/>
            </a:pPr>
            <a:r>
              <a:rPr lang="en-US" sz="3000" dirty="0">
                <a:solidFill>
                  <a:prstClr val="black"/>
                </a:solidFill>
              </a:rPr>
              <a:t>All MCH Programs (NFP, HFA, and Project Launch)</a:t>
            </a:r>
          </a:p>
          <a:p>
            <a:pPr marL="742950" lvl="1" indent="-285750" defTabSz="457200">
              <a:lnSpc>
                <a:spcPct val="100000"/>
              </a:lnSpc>
              <a:spcBef>
                <a:spcPts val="0"/>
              </a:spcBef>
              <a:defRPr/>
            </a:pPr>
            <a:r>
              <a:rPr lang="en-US" sz="3000" dirty="0">
                <a:solidFill>
                  <a:prstClr val="black"/>
                </a:solidFill>
              </a:rPr>
              <a:t>Human Services</a:t>
            </a:r>
          </a:p>
          <a:p>
            <a:pPr marL="742950" lvl="1" indent="-285750" defTabSz="457200">
              <a:lnSpc>
                <a:spcPct val="100000"/>
              </a:lnSpc>
              <a:spcBef>
                <a:spcPts val="0"/>
              </a:spcBef>
              <a:defRPr/>
            </a:pPr>
            <a:r>
              <a:rPr lang="en-US" sz="3000" dirty="0">
                <a:solidFill>
                  <a:prstClr val="black"/>
                </a:solidFill>
              </a:rPr>
              <a:t>Education </a:t>
            </a:r>
          </a:p>
          <a:p>
            <a:pPr marL="742950" lvl="1" indent="-285750" defTabSz="457200">
              <a:lnSpc>
                <a:spcPct val="100000"/>
              </a:lnSpc>
              <a:spcBef>
                <a:spcPts val="0"/>
              </a:spcBef>
              <a:defRPr/>
            </a:pPr>
            <a:r>
              <a:rPr lang="en-US" sz="3000" dirty="0">
                <a:solidFill>
                  <a:prstClr val="black"/>
                </a:solidFill>
              </a:rPr>
              <a:t>Other VI Government Departments and Agencies </a:t>
            </a:r>
          </a:p>
          <a:p>
            <a:pPr marL="742950" lvl="1" indent="-285750" defTabSz="457200">
              <a:lnSpc>
                <a:spcPct val="100000"/>
              </a:lnSpc>
              <a:spcBef>
                <a:spcPts val="0"/>
              </a:spcBef>
              <a:defRPr/>
            </a:pPr>
            <a:r>
              <a:rPr lang="en-US" sz="3000" dirty="0">
                <a:solidFill>
                  <a:prstClr val="black"/>
                </a:solidFill>
              </a:rPr>
              <a:t>VI Community Partners </a:t>
            </a:r>
          </a:p>
          <a:p>
            <a:pPr marL="742950" lvl="1" indent="-285750" defTabSz="457200">
              <a:lnSpc>
                <a:spcPct val="100000"/>
              </a:lnSpc>
              <a:spcBef>
                <a:spcPts val="0"/>
              </a:spcBef>
              <a:defRPr/>
            </a:pPr>
            <a:r>
              <a:rPr lang="en-US" sz="3000" dirty="0">
                <a:solidFill>
                  <a:prstClr val="black"/>
                </a:solidFill>
              </a:rPr>
              <a:t>Federally Qualified Health Center</a:t>
            </a:r>
          </a:p>
          <a:p>
            <a:pPr marL="742950" lvl="1" indent="-285750" defTabSz="457200">
              <a:lnSpc>
                <a:spcPct val="100000"/>
              </a:lnSpc>
              <a:spcBef>
                <a:spcPts val="0"/>
              </a:spcBef>
              <a:defRPr/>
            </a:pPr>
            <a:r>
              <a:rPr lang="en-US" sz="3000" dirty="0">
                <a:solidFill>
                  <a:prstClr val="black"/>
                </a:solidFill>
              </a:rPr>
              <a:t>Federal Partners</a:t>
            </a:r>
          </a:p>
        </p:txBody>
      </p:sp>
      <p:pic>
        <p:nvPicPr>
          <p:cNvPr id="5" name="Content Placeholder 4" descr="photo of two smiling children and a smiling adult">
            <a:extLst>
              <a:ext uri="{FF2B5EF4-FFF2-40B4-BE49-F238E27FC236}">
                <a16:creationId xmlns:a16="http://schemas.microsoft.com/office/drawing/2014/main" id="{FF07243D-A440-4A7D-A4E7-FD5D97219F8A}"/>
              </a:ext>
            </a:extLst>
          </p:cNvPr>
          <p:cNvPicPr>
            <a:picLocks noGrp="1" noChangeAspect="1"/>
          </p:cNvPicPr>
          <p:nvPr>
            <p:ph sz="half" idx="2"/>
          </p:nvPr>
        </p:nvPicPr>
        <p:blipFill>
          <a:blip r:embed="rId3"/>
          <a:stretch>
            <a:fillRect/>
          </a:stretch>
        </p:blipFill>
        <p:spPr>
          <a:xfrm>
            <a:off x="6019800" y="2251501"/>
            <a:ext cx="3346864" cy="2584552"/>
          </a:xfrm>
          <a:prstGeom prst="rect">
            <a:avLst/>
          </a:prstGeom>
        </p:spPr>
      </p:pic>
      <p:pic>
        <p:nvPicPr>
          <p:cNvPr id="6" name="Picture 5" descr="photo of a smiling girl with another young girl on a cot in the background">
            <a:extLst>
              <a:ext uri="{FF2B5EF4-FFF2-40B4-BE49-F238E27FC236}">
                <a16:creationId xmlns:a16="http://schemas.microsoft.com/office/drawing/2014/main" id="{9D44EA46-205C-43D9-A1E2-CF878DF43A79}"/>
              </a:ext>
            </a:extLst>
          </p:cNvPr>
          <p:cNvPicPr>
            <a:picLocks noChangeAspect="1"/>
          </p:cNvPicPr>
          <p:nvPr/>
        </p:nvPicPr>
        <p:blipFill>
          <a:blip r:embed="rId4"/>
          <a:stretch>
            <a:fillRect/>
          </a:stretch>
        </p:blipFill>
        <p:spPr>
          <a:xfrm rot="5400000">
            <a:off x="9044487" y="3626486"/>
            <a:ext cx="3359590" cy="2715237"/>
          </a:xfrm>
          <a:prstGeom prst="rect">
            <a:avLst/>
          </a:prstGeom>
        </p:spPr>
      </p:pic>
    </p:spTree>
    <p:extLst>
      <p:ext uri="{BB962C8B-B14F-4D97-AF65-F5344CB8AC3E}">
        <p14:creationId xmlns:p14="http://schemas.microsoft.com/office/powerpoint/2010/main" val="3517787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800" dirty="0"/>
              <a:t>Florida VR logistics</a:t>
            </a:r>
            <a:endParaRPr lang="en-US" dirty="0"/>
          </a:p>
        </p:txBody>
      </p:sp>
      <p:sp>
        <p:nvSpPr>
          <p:cNvPr id="3" name="Content Placeholder 2"/>
          <p:cNvSpPr>
            <a:spLocks noGrp="1"/>
          </p:cNvSpPr>
          <p:nvPr>
            <p:ph idx="1"/>
          </p:nvPr>
        </p:nvSpPr>
        <p:spPr>
          <a:xfrm>
            <a:off x="1600200" y="1752601"/>
            <a:ext cx="8991600" cy="3786187"/>
          </a:xfrm>
        </p:spPr>
        <p:txBody>
          <a:bodyPr/>
          <a:lstStyle/>
          <a:p>
            <a:pPr marL="0" indent="0">
              <a:buNone/>
            </a:pPr>
            <a:r>
              <a:rPr lang="en-US" sz="2800" b="0" dirty="0">
                <a:cs typeface="Calibri" panose="020F0502020204030204" pitchFamily="34" charset="0"/>
              </a:rPr>
              <a:t>VR’s Deaf, Hard of Hearing, Deafblind Services Program has staff throughout the state.   </a:t>
            </a:r>
          </a:p>
          <a:p>
            <a:pPr lvl="1"/>
            <a:r>
              <a:rPr lang="en-US" sz="2800" b="0" dirty="0">
                <a:cs typeface="Calibri" panose="020F0502020204030204" pitchFamily="34" charset="0"/>
              </a:rPr>
              <a:t>At HQ - Program Administrator, a Senior Program Consultant, a Staff Interpreter, </a:t>
            </a:r>
            <a:br>
              <a:rPr lang="en-US" sz="2800" b="0" dirty="0">
                <a:cs typeface="Calibri" panose="020F0502020204030204" pitchFamily="34" charset="0"/>
              </a:rPr>
            </a:br>
            <a:r>
              <a:rPr lang="en-US" sz="2800" b="0" dirty="0">
                <a:cs typeface="Calibri" panose="020F0502020204030204" pitchFamily="34" charset="0"/>
              </a:rPr>
              <a:t>and a GOC Project position.  </a:t>
            </a:r>
          </a:p>
          <a:p>
            <a:pPr lvl="1"/>
            <a:r>
              <a:rPr lang="en-US" sz="2800" b="0" dirty="0">
                <a:cs typeface="Calibri" panose="020F0502020204030204" pitchFamily="34" charset="0"/>
              </a:rPr>
              <a:t>In the field – 5 State staff interpreters and </a:t>
            </a:r>
            <a:br>
              <a:rPr lang="en-US" sz="2800" b="0" dirty="0">
                <a:cs typeface="Calibri" panose="020F0502020204030204" pitchFamily="34" charset="0"/>
              </a:rPr>
            </a:br>
            <a:r>
              <a:rPr lang="en-US" sz="2800" b="0" dirty="0">
                <a:cs typeface="Calibri" panose="020F0502020204030204" pitchFamily="34" charset="0"/>
              </a:rPr>
              <a:t>11 contracted Staff Interpreters </a:t>
            </a:r>
            <a:br>
              <a:rPr lang="en-US" sz="2800" b="0" dirty="0">
                <a:cs typeface="Calibri" panose="020F0502020204030204" pitchFamily="34" charset="0"/>
              </a:rPr>
            </a:br>
            <a:r>
              <a:rPr lang="en-US" sz="2800" b="0" dirty="0">
                <a:cs typeface="Calibri" panose="020F0502020204030204" pitchFamily="34" charset="0"/>
              </a:rPr>
              <a:t>(Service Source) </a:t>
            </a:r>
          </a:p>
        </p:txBody>
      </p:sp>
    </p:spTree>
    <p:extLst>
      <p:ext uri="{BB962C8B-B14F-4D97-AF65-F5344CB8AC3E}">
        <p14:creationId xmlns:p14="http://schemas.microsoft.com/office/powerpoint/2010/main" val="3984568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800" dirty="0"/>
              <a:t>Florida VR HQ program</a:t>
            </a:r>
            <a:endParaRPr lang="en-US" dirty="0"/>
          </a:p>
        </p:txBody>
      </p:sp>
      <p:sp>
        <p:nvSpPr>
          <p:cNvPr id="3" name="Content Placeholder 2"/>
          <p:cNvSpPr>
            <a:spLocks noGrp="1"/>
          </p:cNvSpPr>
          <p:nvPr>
            <p:ph idx="1"/>
          </p:nvPr>
        </p:nvSpPr>
        <p:spPr>
          <a:xfrm>
            <a:off x="438150" y="1371601"/>
            <a:ext cx="10582275" cy="3949700"/>
          </a:xfrm>
        </p:spPr>
        <p:txBody>
          <a:bodyPr/>
          <a:lstStyle/>
          <a:p>
            <a:pPr marL="0" indent="0">
              <a:buNone/>
            </a:pPr>
            <a:r>
              <a:rPr lang="en-US" dirty="0"/>
              <a:t>The HQ Staff works with VR staff statewide </a:t>
            </a:r>
          </a:p>
          <a:p>
            <a:pPr lvl="1"/>
            <a:r>
              <a:rPr lang="en-US" sz="2800" b="0" dirty="0"/>
              <a:t>VR Counselors and Technicians - cases involving Deaf, HH, and Deafblind</a:t>
            </a:r>
          </a:p>
          <a:p>
            <a:pPr lvl="1"/>
            <a:r>
              <a:rPr lang="en-US" sz="2800" b="0" dirty="0"/>
              <a:t>Community of Practice – a select group of DVR and DBS professionals to discuss services, needs, and realities of our DB clients</a:t>
            </a:r>
          </a:p>
          <a:p>
            <a:pPr lvl="1"/>
            <a:r>
              <a:rPr lang="en-US" sz="2800" b="0" dirty="0"/>
              <a:t>VR Leadership and Communications Unit – policies and practices impacting population </a:t>
            </a:r>
            <a:br>
              <a:rPr lang="en-US" sz="2800" b="0" dirty="0"/>
            </a:br>
            <a:r>
              <a:rPr lang="en-US" sz="2400" b="0" dirty="0"/>
              <a:t>(including ASL Orientation video)</a:t>
            </a:r>
            <a:r>
              <a:rPr lang="en-US" sz="2800" b="0" dirty="0"/>
              <a:t> </a:t>
            </a:r>
          </a:p>
          <a:p>
            <a:pPr marL="0" indent="0">
              <a:buNone/>
            </a:pPr>
            <a:endParaRPr lang="en-US" dirty="0"/>
          </a:p>
        </p:txBody>
      </p:sp>
    </p:spTree>
    <p:extLst>
      <p:ext uri="{BB962C8B-B14F-4D97-AF65-F5344CB8AC3E}">
        <p14:creationId xmlns:p14="http://schemas.microsoft.com/office/powerpoint/2010/main" val="388757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2800" dirty="0"/>
              <a:t>Florida VR Update</a:t>
            </a:r>
          </a:p>
        </p:txBody>
      </p:sp>
      <p:sp>
        <p:nvSpPr>
          <p:cNvPr id="4099" name="Rectangle 3"/>
          <p:cNvSpPr>
            <a:spLocks noGrp="1" noChangeArrowheads="1"/>
          </p:cNvSpPr>
          <p:nvPr>
            <p:ph type="body" sz="half" idx="1"/>
          </p:nvPr>
        </p:nvSpPr>
        <p:spPr>
          <a:xfrm>
            <a:off x="1600200" y="1524000"/>
            <a:ext cx="8991600" cy="3886200"/>
          </a:xfrm>
        </p:spPr>
        <p:txBody>
          <a:bodyPr/>
          <a:lstStyle/>
          <a:p>
            <a:pPr lvl="1"/>
            <a:r>
              <a:rPr lang="en-US" sz="2800" b="0" dirty="0"/>
              <a:t> Annually, we serve over 4,000 customers who are Deaf, HH &amp; Deafblind + 1,000 customers (HL as secondary)</a:t>
            </a:r>
          </a:p>
          <a:p>
            <a:pPr lvl="1"/>
            <a:r>
              <a:rPr lang="en-US" sz="2800" b="0" dirty="0"/>
              <a:t> VR is currently in planning stages of the </a:t>
            </a:r>
            <a:r>
              <a:rPr lang="en-US" sz="2800" b="0" dirty="0" err="1"/>
              <a:t>SouthEast</a:t>
            </a:r>
            <a:r>
              <a:rPr lang="en-US" sz="2800" b="0" dirty="0"/>
              <a:t> Regional Institute on Deafness (SERID) conference in Florida for 2022</a:t>
            </a:r>
          </a:p>
          <a:p>
            <a:pPr lvl="1"/>
            <a:endParaRPr lang="en-US" sz="2800" b="0" dirty="0"/>
          </a:p>
        </p:txBody>
      </p:sp>
      <p:pic>
        <p:nvPicPr>
          <p:cNvPr id="4100" name="Picture 4" descr="j043836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9296400" y="0"/>
            <a:ext cx="1371600" cy="1371600"/>
          </a:xfrm>
          <a:noFill/>
        </p:spPr>
      </p:pic>
    </p:spTree>
    <p:extLst>
      <p:ext uri="{BB962C8B-B14F-4D97-AF65-F5344CB8AC3E}">
        <p14:creationId xmlns:p14="http://schemas.microsoft.com/office/powerpoint/2010/main" val="320772665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image" Target="../media/image26.jpeg"/></Relationships>
</file>

<file path=ppt/theme/_rels/theme18.xml.rels><?xml version="1.0" encoding="UTF-8" standalone="yes"?>
<Relationships xmlns="http://schemas.openxmlformats.org/package/2006/relationships"><Relationship Id="rId1" Type="http://schemas.openxmlformats.org/officeDocument/2006/relationships/image" Target="../media/image3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NC Presentation " id="{8DB7C448-4E6A-D74D-95C0-7D9DFD4020D1}" vid="{5713780D-531E-1145-B086-61C8499A160D}"/>
    </a:ext>
  </a:extLst>
</a:theme>
</file>

<file path=ppt/theme/theme11.xml><?xml version="1.0" encoding="utf-8"?>
<a:theme xmlns:a="http://schemas.openxmlformats.org/drawingml/2006/main" name="4_Office Theme">
  <a:themeElements>
    <a:clrScheme name="RMTC BLUES">
      <a:dk1>
        <a:srgbClr val="343434"/>
      </a:dk1>
      <a:lt1>
        <a:srgbClr val="FFFFFF"/>
      </a:lt1>
      <a:dk2>
        <a:srgbClr val="44546A"/>
      </a:dk2>
      <a:lt2>
        <a:srgbClr val="E7E6E6"/>
      </a:lt2>
      <a:accent1>
        <a:srgbClr val="125FB6"/>
      </a:accent1>
      <a:accent2>
        <a:srgbClr val="F1B62A"/>
      </a:accent2>
      <a:accent3>
        <a:srgbClr val="A5A5A5"/>
      </a:accent3>
      <a:accent4>
        <a:srgbClr val="FFC000"/>
      </a:accent4>
      <a:accent5>
        <a:srgbClr val="4472C4"/>
      </a:accent5>
      <a:accent6>
        <a:srgbClr val="70AD47"/>
      </a:accent6>
      <a:hlink>
        <a:srgbClr val="125FB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Retrospect">
  <a:themeElements>
    <a:clrScheme name="Custom 3">
      <a:dk1>
        <a:srgbClr val="000000"/>
      </a:dk1>
      <a:lt1>
        <a:sysClr val="window" lastClr="FFFFFF"/>
      </a:lt1>
      <a:dk2>
        <a:srgbClr val="637052"/>
      </a:dk2>
      <a:lt2>
        <a:srgbClr val="CCDDEA"/>
      </a:lt2>
      <a:accent1>
        <a:srgbClr val="FA4616"/>
      </a:accent1>
      <a:accent2>
        <a:srgbClr val="0021A5"/>
      </a:accent2>
      <a:accent3>
        <a:srgbClr val="CFB691"/>
      </a:accent3>
      <a:accent4>
        <a:srgbClr val="CFDBCB"/>
      </a:accent4>
      <a:accent5>
        <a:srgbClr val="FFEFCF"/>
      </a:accent5>
      <a:accent6>
        <a:srgbClr val="B1B3B6"/>
      </a:accent6>
      <a:hlink>
        <a:srgbClr val="6C9AC3"/>
      </a:hlink>
      <a:folHlink>
        <a:srgbClr val="E28F4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UF CARD for FAVI Advisory Board Meeting.potx" id="{8A51628C-7A7C-45AC-B9D6-4AAA0A570BDE}" vid="{18D9B499-8BAD-4884-818E-9FA02168F2EA}"/>
    </a:ext>
  </a:extLst>
</a:theme>
</file>

<file path=ppt/theme/theme13.xml><?xml version="1.0" encoding="utf-8"?>
<a:theme xmlns:a="http://schemas.openxmlformats.org/drawingml/2006/main" name="1_Dividend">
  <a:themeElements>
    <a:clrScheme name="Custom 7">
      <a:dk1>
        <a:srgbClr val="3D3D3D"/>
      </a:dk1>
      <a:lt1>
        <a:sysClr val="window" lastClr="FFFFFF"/>
      </a:lt1>
      <a:dk2>
        <a:srgbClr val="3D3D3D"/>
      </a:dk2>
      <a:lt2>
        <a:srgbClr val="006484"/>
      </a:lt2>
      <a:accent1>
        <a:srgbClr val="006484"/>
      </a:accent1>
      <a:accent2>
        <a:srgbClr val="9CCB3B"/>
      </a:accent2>
      <a:accent3>
        <a:srgbClr val="80B0A6"/>
      </a:accent3>
      <a:accent4>
        <a:srgbClr val="80B0A6"/>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1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i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5.xml><?xml version="1.0" encoding="utf-8"?>
<a:theme xmlns:a="http://schemas.openxmlformats.org/drawingml/2006/main" name="Disabilities Bckd">
  <a:themeElements>
    <a:clrScheme name="Disabilities Bck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abilities Bckd">
      <a:majorFont>
        <a:latin typeface="Impact"/>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isabilities Bck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abilities Bck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abilities Bck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abilities Bck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abilities Bck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abilities Bck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abilities Bck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abilities Bck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abilities Bck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abilities Bck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abilities Bck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abilities Bck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DOE_PPT_template_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DD5E37C-6C2F-46FA-BFC9-1C0F105173D8}" vid="{789741E5-CF7B-4966-B95F-7F2796114790}"/>
    </a:ext>
  </a:extLst>
</a:theme>
</file>

<file path=ppt/theme/theme9.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15435</TotalTime>
  <Words>3555</Words>
  <Application>Microsoft Office PowerPoint</Application>
  <PresentationFormat>Widescreen</PresentationFormat>
  <Paragraphs>512</Paragraphs>
  <Slides>63</Slides>
  <Notes>55</Notes>
  <HiddenSlides>0</HiddenSlides>
  <MMClips>0</MMClips>
  <ScaleCrop>false</ScaleCrop>
  <HeadingPairs>
    <vt:vector size="6" baseType="variant">
      <vt:variant>
        <vt:lpstr>Fonts Used</vt:lpstr>
      </vt:variant>
      <vt:variant>
        <vt:i4>29</vt:i4>
      </vt:variant>
      <vt:variant>
        <vt:lpstr>Theme</vt:lpstr>
      </vt:variant>
      <vt:variant>
        <vt:i4>18</vt:i4>
      </vt:variant>
      <vt:variant>
        <vt:lpstr>Slide Titles</vt:lpstr>
      </vt:variant>
      <vt:variant>
        <vt:i4>63</vt:i4>
      </vt:variant>
    </vt:vector>
  </HeadingPairs>
  <TitlesOfParts>
    <vt:vector size="110" baseType="lpstr">
      <vt:lpstr>Arial</vt:lpstr>
      <vt:lpstr>Arial Black</vt:lpstr>
      <vt:lpstr>Avenir Next LT Pro</vt:lpstr>
      <vt:lpstr>Avenir Next LT Pro Light</vt:lpstr>
      <vt:lpstr>Bodoni MT Black</vt:lpstr>
      <vt:lpstr>Calibri</vt:lpstr>
      <vt:lpstr>Calibri Light</vt:lpstr>
      <vt:lpstr>Century Gothic</vt:lpstr>
      <vt:lpstr>Comic Sans MS</vt:lpstr>
      <vt:lpstr>Courier New</vt:lpstr>
      <vt:lpstr>Garamond</vt:lpstr>
      <vt:lpstr>Georgia</vt:lpstr>
      <vt:lpstr>Gill Sans MT</vt:lpstr>
      <vt:lpstr>Helvetica Neue</vt:lpstr>
      <vt:lpstr>Helvetica Neue Light</vt:lpstr>
      <vt:lpstr>Helvetica Neue Medium</vt:lpstr>
      <vt:lpstr>IBM Plex Sans</vt:lpstr>
      <vt:lpstr>IBM Plex Sans Condensed Medium</vt:lpstr>
      <vt:lpstr>IBM Plex Sans Condensed SemiBold</vt:lpstr>
      <vt:lpstr>IBM Plex Sans Light</vt:lpstr>
      <vt:lpstr>IBM Plex Sans Medium</vt:lpstr>
      <vt:lpstr>Impact</vt:lpstr>
      <vt:lpstr>Montserrat</vt:lpstr>
      <vt:lpstr>Sitka Subheading</vt:lpstr>
      <vt:lpstr>Tahoma</vt:lpstr>
      <vt:lpstr>Trebuchet MS</vt:lpstr>
      <vt:lpstr>Verdana</vt:lpstr>
      <vt:lpstr>Wingdings</vt:lpstr>
      <vt:lpstr>Wingdings 2</vt:lpstr>
      <vt:lpstr>Office Theme</vt:lpstr>
      <vt:lpstr>Berlin</vt:lpstr>
      <vt:lpstr>1_Office Theme</vt:lpstr>
      <vt:lpstr>PebbleVTI</vt:lpstr>
      <vt:lpstr>Disabilities Bckd</vt:lpstr>
      <vt:lpstr>Simple Light</vt:lpstr>
      <vt:lpstr>2_Office Theme</vt:lpstr>
      <vt:lpstr>FDOE_PPT_template_Standard</vt:lpstr>
      <vt:lpstr>White</vt:lpstr>
      <vt:lpstr>3_Office Theme</vt:lpstr>
      <vt:lpstr>4_Office Theme</vt:lpstr>
      <vt:lpstr>Retrospect</vt:lpstr>
      <vt:lpstr>1_Dividend</vt:lpstr>
      <vt:lpstr>Organic</vt:lpstr>
      <vt:lpstr>6_Office Theme</vt:lpstr>
      <vt:lpstr>Vapor Trail</vt:lpstr>
      <vt:lpstr>5_Office Theme</vt:lpstr>
      <vt:lpstr>Quotable</vt:lpstr>
      <vt:lpstr>Florida &amp; Virgin Islands Deaf-Blind Collaborative Advisory Board Meeting December 3, 2021  VIRTUAL MEETING</vt:lpstr>
      <vt:lpstr>Advisory Board Member updates</vt:lpstr>
      <vt:lpstr>Florida DeafBlind Association</vt:lpstr>
      <vt:lpstr>FDBA Accomplishments</vt:lpstr>
      <vt:lpstr>Bureau of Exceptional Education and Student Services (BEESS)</vt:lpstr>
      <vt:lpstr>FAVI Meeting – Florida VR contact info</vt:lpstr>
      <vt:lpstr>Florida VR logistics</vt:lpstr>
      <vt:lpstr>Florida VR HQ program</vt:lpstr>
      <vt:lpstr>Florida VR Update</vt:lpstr>
      <vt:lpstr>Florida VR DHHDB Collaboration</vt:lpstr>
      <vt:lpstr>Florida VR DHHDB Collaboration</vt:lpstr>
      <vt:lpstr>Lighthouse for the blind and low vision</vt:lpstr>
      <vt:lpstr>Lighthouse Updates</vt:lpstr>
      <vt:lpstr>Early steps</vt:lpstr>
      <vt:lpstr>Early steps continued</vt:lpstr>
      <vt:lpstr>Early steps continued</vt:lpstr>
      <vt:lpstr>FND</vt:lpstr>
      <vt:lpstr>FND</vt:lpstr>
      <vt:lpstr>Katrina Michel parent</vt:lpstr>
      <vt:lpstr>Involvements</vt:lpstr>
      <vt:lpstr>Involvements continued</vt:lpstr>
      <vt:lpstr>Accomplishments </vt:lpstr>
      <vt:lpstr>Accomplishments continued</vt:lpstr>
      <vt:lpstr>Donia Shirley-Douglas, updates</vt:lpstr>
      <vt:lpstr>Dr. Liz Perkins PhD RNLD FAAIDD FGSA</vt:lpstr>
      <vt:lpstr>FCIC Annual Accomplishments</vt:lpstr>
      <vt:lpstr>Florida School for the Deaf and the Blind 207 San Marco Avenue St. Augustine, Florida 32084</vt:lpstr>
      <vt:lpstr>Florida School for the Deaf and the Blind activities</vt:lpstr>
      <vt:lpstr>Florida School for the Deaf and the Blind activities cont.</vt:lpstr>
      <vt:lpstr>www.fimcvi.org (on FB, Twitter, YT)</vt:lpstr>
      <vt:lpstr>FIMC-VI Updates</vt:lpstr>
      <vt:lpstr>FIMC-VI Updates continued</vt:lpstr>
      <vt:lpstr>Educational Interpreter Project</vt:lpstr>
      <vt:lpstr>Educational Interpreter Project performance assessments</vt:lpstr>
      <vt:lpstr>Educational Interpreter Project professional development</vt:lpstr>
      <vt:lpstr>Educational Interpreter Project technical assistance</vt:lpstr>
      <vt:lpstr>National Center on Deaf-Blindness (NCDB) and State Deaf-Blind Project  Technical Assistance (TA)</vt:lpstr>
      <vt:lpstr>NCDB Initiative Areas</vt:lpstr>
      <vt:lpstr>Transitioning to Adult Life - resources</vt:lpstr>
      <vt:lpstr>Transitioning to Adult Life</vt:lpstr>
      <vt:lpstr>NCDB Resources for COVID-19</vt:lpstr>
      <vt:lpstr>Dicapta accessible communication developers</vt:lpstr>
      <vt:lpstr>Dicapta accessible communication developers</vt:lpstr>
      <vt:lpstr>Dicapta accessible communication developers</vt:lpstr>
      <vt:lpstr>Helen Keller National Center (HKNC)</vt:lpstr>
      <vt:lpstr>HKNC Updates</vt:lpstr>
      <vt:lpstr>RMTC-D/HH Resource Materials and Technology Center for the Deaf Hard of Hearing</vt:lpstr>
      <vt:lpstr>RMTC-D/HH  is a statewide resource center</vt:lpstr>
      <vt:lpstr>Center for Autism &amp; Related Disabilities</vt:lpstr>
      <vt:lpstr>UF CARD Update</vt:lpstr>
      <vt:lpstr>UF CARD Update continued</vt:lpstr>
      <vt:lpstr>Project 10: Transition Education Network www.project10.info </vt:lpstr>
      <vt:lpstr>Regional Transition Representatives RTRs</vt:lpstr>
      <vt:lpstr>Family netowk on disabilities</vt:lpstr>
      <vt:lpstr>FSDB Parent infant program</vt:lpstr>
      <vt:lpstr>Early Intervention and Education </vt:lpstr>
      <vt:lpstr>PARENT INFANT PROGRAM- Deaf/Hard of Hearing  Multi- Faceted Support </vt:lpstr>
      <vt:lpstr>PARENT INFANT PROGRAM- Blind/Visually Impaired  Multi- Faceted Support </vt:lpstr>
      <vt:lpstr>Reach Out to Us:  </vt:lpstr>
      <vt:lpstr>Virgin Islands Division of Special Education</vt:lpstr>
      <vt:lpstr>Vi-EHDI Program</vt:lpstr>
      <vt:lpstr>More about VI-EHDI</vt:lpstr>
      <vt:lpstr>More about us</vt:lpstr>
    </vt:vector>
  </TitlesOfParts>
  <Company>University of Florida Academic Health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(Wahlmeier) Pearson</dc:creator>
  <cp:lastModifiedBy>Michelle (Wahlmeier) Pearson</cp:lastModifiedBy>
  <cp:revision>538</cp:revision>
  <cp:lastPrinted>2021-12-02T15:24:11Z</cp:lastPrinted>
  <dcterms:created xsi:type="dcterms:W3CDTF">2019-11-19T17:20:40Z</dcterms:created>
  <dcterms:modified xsi:type="dcterms:W3CDTF">2021-12-03T02:49:37Z</dcterms:modified>
</cp:coreProperties>
</file>